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273" r:id="rId6"/>
    <p:sldId id="258" r:id="rId7"/>
    <p:sldId id="266" r:id="rId8"/>
    <p:sldId id="267" r:id="rId9"/>
    <p:sldId id="259" r:id="rId10"/>
    <p:sldId id="271" r:id="rId11"/>
    <p:sldId id="263" r:id="rId12"/>
    <p:sldId id="270" r:id="rId13"/>
    <p:sldId id="265" r:id="rId14"/>
    <p:sldId id="274" r:id="rId15"/>
    <p:sldId id="272" r:id="rId16"/>
    <p:sldId id="275" r:id="rId17"/>
    <p:sldId id="262" r:id="rId18"/>
    <p:sldId id="269" r:id="rId19"/>
    <p:sldId id="268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33760-3F6B-44F7-B6E3-967ACB0A9D9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40EC9-BE44-4F9A-BD96-BFE0DE8BC6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777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Add</a:t>
            </a:r>
            <a:r>
              <a:rPr lang="en-US" baseline="0" dirty="0"/>
              <a:t> in photos of staff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95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944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56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037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943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04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486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412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509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556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76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74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252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632848" cy="1478342"/>
          </a:xfrm>
        </p:spPr>
        <p:txBody>
          <a:bodyPr>
            <a:noAutofit/>
          </a:bodyPr>
          <a:lstStyle/>
          <a:p>
            <a:br>
              <a:rPr lang="en-GB" sz="8000" dirty="0">
                <a:solidFill>
                  <a:srgbClr val="FFFF00"/>
                </a:solidFill>
                <a:latin typeface="Comic Sans MS" pitchFamily="66" charset="0"/>
              </a:rPr>
            </a:br>
            <a:br>
              <a:rPr lang="en-GB" sz="8000" dirty="0">
                <a:solidFill>
                  <a:srgbClr val="FFFF00"/>
                </a:solidFill>
                <a:latin typeface="Comic Sans MS" pitchFamily="66" charset="0"/>
              </a:rPr>
            </a:br>
            <a:br>
              <a:rPr lang="en-GB" sz="8000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n-GB" sz="8000" dirty="0">
                <a:solidFill>
                  <a:srgbClr val="FFFF00"/>
                </a:solidFill>
                <a:latin typeface="Comic Sans MS" pitchFamily="66" charset="0"/>
              </a:rPr>
              <a:t>Welcome to Year 5 and 6!</a:t>
            </a:r>
          </a:p>
        </p:txBody>
      </p:sp>
    </p:spTree>
    <p:extLst>
      <p:ext uri="{BB962C8B-B14F-4D97-AF65-F5344CB8AC3E}">
        <p14:creationId xmlns:p14="http://schemas.microsoft.com/office/powerpoint/2010/main" val="3199346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10776"/>
            <a:ext cx="6447501" cy="990600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Meet the Team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11560" y="1844825"/>
            <a:ext cx="3966973" cy="40340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dirty="0"/>
              <a:t>Miss Gangat </a:t>
            </a:r>
          </a:p>
          <a:p>
            <a:pPr marL="0" indent="0">
              <a:buNone/>
            </a:pPr>
            <a:r>
              <a:rPr lang="en-US" sz="3200" dirty="0"/>
              <a:t>Mrs </a:t>
            </a:r>
            <a:r>
              <a:rPr lang="en-US" sz="3200" dirty="0" err="1"/>
              <a:t>Ellson</a:t>
            </a:r>
            <a:r>
              <a:rPr lang="en-US" sz="3200" dirty="0"/>
              <a:t> </a:t>
            </a:r>
          </a:p>
          <a:p>
            <a:pPr marL="0" indent="0">
              <a:buNone/>
            </a:pPr>
            <a:r>
              <a:rPr lang="en-US" sz="3200" dirty="0"/>
              <a:t>Mrs Dennis</a:t>
            </a:r>
          </a:p>
          <a:p>
            <a:pPr marL="0" indent="0" algn="ctr">
              <a:buNone/>
            </a:pPr>
            <a:endParaRPr lang="en-US" sz="135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697694" y="2401718"/>
            <a:ext cx="1546133" cy="3964577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endParaRPr lang="en-US" sz="135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25" y="1006076"/>
            <a:ext cx="1526037" cy="1377434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031993" y="1988840"/>
            <a:ext cx="3966973" cy="40340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200" dirty="0"/>
              <a:t>Mrs </a:t>
            </a:r>
            <a:r>
              <a:rPr lang="en-US" sz="3200" dirty="0" err="1"/>
              <a:t>Pallatt</a:t>
            </a:r>
            <a:r>
              <a:rPr lang="en-US" sz="3200" dirty="0"/>
              <a:t> </a:t>
            </a:r>
          </a:p>
          <a:p>
            <a:pPr marL="0" indent="0">
              <a:buNone/>
            </a:pPr>
            <a:r>
              <a:rPr lang="en-US" sz="3200" dirty="0"/>
              <a:t>Miss Simmonds</a:t>
            </a:r>
            <a:endParaRPr lang="en-US" sz="1350" dirty="0"/>
          </a:p>
          <a:p>
            <a:pPr marL="0" indent="0">
              <a:buNone/>
            </a:pPr>
            <a:r>
              <a:rPr lang="en-US" sz="3200" dirty="0" err="1"/>
              <a:t>Mrs</a:t>
            </a:r>
            <a:r>
              <a:rPr lang="en-US" sz="3200" dirty="0"/>
              <a:t> Hussain </a:t>
            </a:r>
          </a:p>
        </p:txBody>
      </p:sp>
    </p:spTree>
    <p:extLst>
      <p:ext uri="{BB962C8B-B14F-4D97-AF65-F5344CB8AC3E}">
        <p14:creationId xmlns:p14="http://schemas.microsoft.com/office/powerpoint/2010/main" val="1566041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solidFill>
                  <a:srgbClr val="FFFF00"/>
                </a:solidFill>
                <a:latin typeface="Comic Sans MS" pitchFamily="66" charset="0"/>
              </a:rPr>
              <a:t>Literacy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9792" y="4797152"/>
            <a:ext cx="2230000" cy="20313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Term 1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Non-Chronological report</a:t>
            </a:r>
          </a:p>
          <a:p>
            <a:r>
              <a:rPr lang="en-GB" dirty="0">
                <a:solidFill>
                  <a:srgbClr val="0070C0"/>
                </a:solidFill>
              </a:rPr>
              <a:t>Character description</a:t>
            </a:r>
          </a:p>
          <a:p>
            <a:r>
              <a:rPr lang="en-GB" dirty="0">
                <a:solidFill>
                  <a:srgbClr val="0070C0"/>
                </a:solidFill>
              </a:rPr>
              <a:t>Description of battlefield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54614" y="5115168"/>
            <a:ext cx="2230000" cy="14773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Term 2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Dialogue </a:t>
            </a:r>
          </a:p>
          <a:p>
            <a:r>
              <a:rPr lang="en-GB" dirty="0">
                <a:solidFill>
                  <a:srgbClr val="0070C0"/>
                </a:solidFill>
              </a:rPr>
              <a:t>Narrative</a:t>
            </a:r>
          </a:p>
          <a:p>
            <a:r>
              <a:rPr lang="en-GB" dirty="0">
                <a:solidFill>
                  <a:srgbClr val="0070C0"/>
                </a:solidFill>
              </a:rPr>
              <a:t>Letter</a:t>
            </a:r>
          </a:p>
        </p:txBody>
      </p:sp>
      <p:pic>
        <p:nvPicPr>
          <p:cNvPr id="8" name="Picture 2" descr="King Richard III - Historic UK">
            <a:extLst>
              <a:ext uri="{FF2B5EF4-FFF2-40B4-BE49-F238E27FC236}">
                <a16:creationId xmlns:a16="http://schemas.microsoft.com/office/drawing/2014/main" id="{2F0CCBE4-B75A-4D43-AEB1-F4E4D18AA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43158"/>
            <a:ext cx="2981325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ID Leicester | Making Leicester City ...">
            <a:extLst>
              <a:ext uri="{FF2B5EF4-FFF2-40B4-BE49-F238E27FC236}">
                <a16:creationId xmlns:a16="http://schemas.microsoft.com/office/drawing/2014/main" id="{EB2D8C8E-59B5-485B-B2A8-9F6EB8205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92" y="1417638"/>
            <a:ext cx="2714625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ecrets of a Sun King">
            <a:extLst>
              <a:ext uri="{FF2B5EF4-FFF2-40B4-BE49-F238E27FC236}">
                <a16:creationId xmlns:a16="http://schemas.microsoft.com/office/drawing/2014/main" id="{4A3D355A-8FDB-4AA6-A001-B971B682A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165" y="1458745"/>
            <a:ext cx="2160240" cy="331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307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Comic Sans MS" panose="030F0702030302020204" pitchFamily="66" charset="0"/>
              </a:rPr>
              <a:t>Maths – year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Year 5</a:t>
            </a:r>
          </a:p>
          <a:p>
            <a:pPr marL="0" indent="0">
              <a:buNone/>
            </a:pPr>
            <a:endParaRPr lang="en-GB" sz="105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Place value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Addition and subtraction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Graphs and tables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Multiplication and division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Comic Sans MS" panose="030F0702030302020204" pitchFamily="66" charset="0"/>
              </a:rPr>
              <a:t>Measure : Area and perimeter</a:t>
            </a:r>
          </a:p>
        </p:txBody>
      </p:sp>
    </p:spTree>
    <p:extLst>
      <p:ext uri="{BB962C8B-B14F-4D97-AF65-F5344CB8AC3E}">
        <p14:creationId xmlns:p14="http://schemas.microsoft.com/office/powerpoint/2010/main" val="1243963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Comic Sans MS" panose="030F0702030302020204" pitchFamily="66" charset="0"/>
              </a:rPr>
              <a:t>Maths – year 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Year 6</a:t>
            </a:r>
          </a:p>
          <a:p>
            <a:pPr marL="0" indent="0">
              <a:buNone/>
            </a:pPr>
            <a:endParaRPr lang="en-GB" sz="10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Place value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Four operations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Fractions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omic Sans MS" panose="030F0702030302020204" pitchFamily="66" charset="0"/>
              </a:rPr>
              <a:t>Geometry, position and direction</a:t>
            </a:r>
          </a:p>
        </p:txBody>
      </p:sp>
    </p:spTree>
    <p:extLst>
      <p:ext uri="{BB962C8B-B14F-4D97-AF65-F5344CB8AC3E}">
        <p14:creationId xmlns:p14="http://schemas.microsoft.com/office/powerpoint/2010/main" val="1814289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en-GB" sz="6000" dirty="0">
                <a:solidFill>
                  <a:srgbClr val="FFFF00"/>
                </a:solidFill>
                <a:latin typeface="Comic Sans MS" pitchFamily="66" charset="0"/>
              </a:rPr>
              <a:t>Real project : How did we end up here?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7FC458-E39C-4145-85A2-3C731EF09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3" y="1844825"/>
            <a:ext cx="5040560" cy="2160240"/>
          </a:xfrm>
          <a:prstGeom prst="rect">
            <a:avLst/>
          </a:prstGeom>
        </p:spPr>
      </p:pic>
      <p:pic>
        <p:nvPicPr>
          <p:cNvPr id="1026" name="Picture 2" descr="King Richard III - Historic UK">
            <a:extLst>
              <a:ext uri="{FF2B5EF4-FFF2-40B4-BE49-F238E27FC236}">
                <a16:creationId xmlns:a16="http://schemas.microsoft.com/office/drawing/2014/main" id="{FA76B8A6-ACB8-4E42-B2BF-BA2879289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58182"/>
            <a:ext cx="2981325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Water Cycle">
            <a:extLst>
              <a:ext uri="{FF2B5EF4-FFF2-40B4-BE49-F238E27FC236}">
                <a16:creationId xmlns:a16="http://schemas.microsoft.com/office/drawing/2014/main" id="{E3E572A0-2F10-402F-8882-4D918B70A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20113"/>
            <a:ext cx="3314067" cy="234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eicester - Wikipedia">
            <a:extLst>
              <a:ext uri="{FF2B5EF4-FFF2-40B4-BE49-F238E27FC236}">
                <a16:creationId xmlns:a16="http://schemas.microsoft.com/office/drawing/2014/main" id="{AF1E43A6-4315-45BE-B199-30FA04709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77072"/>
            <a:ext cx="24288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783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Daily reading – books in book bag – changed weekly</a:t>
            </a:r>
          </a:p>
          <a:p>
            <a:pPr>
              <a:lnSpc>
                <a:spcPct val="150000"/>
              </a:lnSpc>
            </a:pPr>
            <a:r>
              <a:rPr lang="en-US" dirty="0"/>
              <a:t>Daily times tables – record in diary</a:t>
            </a:r>
          </a:p>
          <a:p>
            <a:pPr>
              <a:lnSpc>
                <a:spcPct val="150000"/>
              </a:lnSpc>
            </a:pPr>
            <a:r>
              <a:rPr lang="en-US" dirty="0"/>
              <a:t>4 x reading and 4 x </a:t>
            </a:r>
            <a:r>
              <a:rPr lang="en-US" dirty="0" err="1"/>
              <a:t>maths</a:t>
            </a:r>
            <a:r>
              <a:rPr lang="en-US" dirty="0"/>
              <a:t> a week</a:t>
            </a:r>
          </a:p>
          <a:p>
            <a:pPr>
              <a:lnSpc>
                <a:spcPct val="150000"/>
              </a:lnSpc>
            </a:pPr>
            <a:r>
              <a:rPr lang="en-US" dirty="0"/>
              <a:t>Weekly spellings </a:t>
            </a:r>
          </a:p>
          <a:p>
            <a:pPr>
              <a:lnSpc>
                <a:spcPct val="150000"/>
              </a:lnSpc>
            </a:pPr>
            <a:r>
              <a:rPr lang="en-US" dirty="0"/>
              <a:t>Termly family homework challenge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25" y="1006076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974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972" y="4177230"/>
            <a:ext cx="3072699" cy="22927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50100" y="404664"/>
            <a:ext cx="68739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Returning</a:t>
            </a:r>
            <a:r>
              <a:rPr lang="en-US" sz="5400" b="0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this year…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100" y="1461240"/>
            <a:ext cx="3384376" cy="25350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6690" y="1461240"/>
            <a:ext cx="2463897" cy="24638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076639"/>
            <a:ext cx="4293359" cy="226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894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Learning Powers</a:t>
            </a:r>
            <a:r>
              <a:rPr lang="en-US" dirty="0"/>
              <a:t>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359" y="2305050"/>
            <a:ext cx="4308365" cy="2910580"/>
          </a:xfrm>
        </p:spPr>
        <p:txBody>
          <a:bodyPr>
            <a:normAutofit/>
          </a:bodyPr>
          <a:lstStyle/>
          <a:p>
            <a:r>
              <a:rPr lang="en-US" sz="2700" dirty="0" err="1"/>
              <a:t>Responsadon</a:t>
            </a:r>
            <a:r>
              <a:rPr lang="en-US" sz="2700" dirty="0"/>
              <a:t> </a:t>
            </a:r>
          </a:p>
          <a:p>
            <a:r>
              <a:rPr lang="en-US" sz="2700" dirty="0" err="1"/>
              <a:t>Tryceratops</a:t>
            </a:r>
            <a:endParaRPr lang="en-US" sz="2700" dirty="0"/>
          </a:p>
          <a:p>
            <a:r>
              <a:rPr lang="en-US" sz="2700" dirty="0" err="1"/>
              <a:t>Collaboradocus</a:t>
            </a:r>
            <a:r>
              <a:rPr lang="en-US" sz="2700" dirty="0"/>
              <a:t> </a:t>
            </a:r>
          </a:p>
          <a:p>
            <a:r>
              <a:rPr lang="en-US" sz="2700" dirty="0" err="1"/>
              <a:t>Explorarex</a:t>
            </a:r>
            <a:endParaRPr lang="en-US" sz="2700" dirty="0"/>
          </a:p>
          <a:p>
            <a:r>
              <a:rPr lang="en-US" sz="2700" dirty="0" err="1"/>
              <a:t>Thinkasaurus</a:t>
            </a:r>
            <a:r>
              <a:rPr lang="en-US" sz="2700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25" y="1006076"/>
            <a:ext cx="1526037" cy="13774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2780928"/>
            <a:ext cx="5294068" cy="380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46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Comic Sans MS" panose="030F0702030302020204" pitchFamily="66" charset="0"/>
              </a:rPr>
              <a:t>Class Dojo Shop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2780928"/>
            <a:ext cx="3867169" cy="3558481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27584" y="1556792"/>
            <a:ext cx="4331558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727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School Uniform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2150023"/>
            <a:ext cx="6129282" cy="3570890"/>
          </a:xfrm>
        </p:spPr>
        <p:txBody>
          <a:bodyPr>
            <a:noAutofit/>
          </a:bodyPr>
          <a:lstStyle/>
          <a:p>
            <a:r>
              <a:rPr lang="en-US" sz="2000" dirty="0"/>
              <a:t>Navy blue jumper or cardigan. Purchased at most supermarkets. Jumpers and cardigans with the Barley Croft logo can be purchased at the school office.</a:t>
            </a:r>
          </a:p>
          <a:p>
            <a:r>
              <a:rPr lang="en-US" sz="2000" dirty="0"/>
              <a:t>Black or grey trousers, skirts or pinafore dresses (no jeans, including black denim) Leggings should only be worn under skirts and not as trousers. </a:t>
            </a:r>
          </a:p>
          <a:p>
            <a:r>
              <a:rPr lang="en-US" sz="2000" dirty="0"/>
              <a:t>A white or blue polo shirt, blouse or shirt. </a:t>
            </a:r>
          </a:p>
          <a:p>
            <a:r>
              <a:rPr lang="en-US" sz="2000" dirty="0"/>
              <a:t>Black, sensible shoes or ankle boots (no high-tops, knee high boots, sandals or heels) </a:t>
            </a:r>
          </a:p>
          <a:p>
            <a:r>
              <a:rPr lang="en-US" sz="2000" dirty="0"/>
              <a:t>Black, white or grey plain socks, tights or leggings </a:t>
            </a:r>
          </a:p>
          <a:p>
            <a:r>
              <a:rPr lang="en-US" sz="2000" dirty="0"/>
              <a:t>No jewelry apart from small, discrete stud earrings </a:t>
            </a:r>
          </a:p>
          <a:p>
            <a:r>
              <a:rPr lang="en-US" sz="2000" dirty="0"/>
              <a:t>No make-up, including nail varnish 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25" y="1006076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304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PE</a:t>
            </a:r>
            <a:r>
              <a:rPr lang="en-US" dirty="0"/>
              <a:t> </a:t>
            </a:r>
            <a:r>
              <a:rPr lang="en-US" dirty="0">
                <a:solidFill>
                  <a:srgbClr val="FFFF00"/>
                </a:solidFill>
              </a:rPr>
              <a:t>Days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2477692"/>
            <a:ext cx="2976179" cy="29105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1800" dirty="0"/>
              <a:t>Miss Gangat</a:t>
            </a:r>
          </a:p>
          <a:p>
            <a:pPr marL="0" indent="0" algn="ctr">
              <a:buNone/>
            </a:pPr>
            <a:r>
              <a:rPr lang="en-US" sz="1800" dirty="0">
                <a:solidFill>
                  <a:schemeClr val="bg2">
                    <a:lumMod val="10000"/>
                  </a:schemeClr>
                </a:solidFill>
              </a:rPr>
              <a:t>Friday </a:t>
            </a:r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r>
              <a:rPr lang="en-US" sz="1800" dirty="0"/>
              <a:t>Mrs </a:t>
            </a:r>
            <a:r>
              <a:rPr lang="en-US" sz="1800" dirty="0" err="1"/>
              <a:t>Ellson</a:t>
            </a:r>
            <a:r>
              <a:rPr lang="en-US" sz="1800" dirty="0"/>
              <a:t> </a:t>
            </a:r>
          </a:p>
          <a:p>
            <a:pPr marL="0" indent="0" algn="ctr">
              <a:buNone/>
            </a:pPr>
            <a:r>
              <a:rPr lang="en-US" sz="1800" dirty="0"/>
              <a:t>Tuesday</a:t>
            </a:r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r>
              <a:rPr lang="en-US" sz="1800" dirty="0" err="1"/>
              <a:t>Mrs</a:t>
            </a:r>
            <a:r>
              <a:rPr lang="en-US" sz="1800" dirty="0"/>
              <a:t> Dennis</a:t>
            </a:r>
          </a:p>
          <a:p>
            <a:pPr marL="0" indent="0" algn="ctr">
              <a:buNone/>
            </a:pPr>
            <a:r>
              <a:rPr lang="en-US" sz="1800" dirty="0"/>
              <a:t>Thursday swimming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01055" y="3005836"/>
            <a:ext cx="3887369" cy="207934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68580" tIns="34290" rIns="68580" bIns="34290" rtlCol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Please ensure children come to school on their PE day dressed in PE kit.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It has to be a PE Kit not fancy clothes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25" y="1006076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124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PE Kit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2477692"/>
            <a:ext cx="6688958" cy="291058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1800" dirty="0"/>
              <a:t>Plain black/navy shorts (for indoor PE)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Plain black/navy jogging bottoms (for outdoor PE)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Plain white T-shirt (a white PE T-shirt with the Barley Croft logo can be purchased from the school office).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White, black or blue trainers (not high-tops or boots) – KS2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25" y="1006076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36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Reminders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44827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96752"/>
            <a:ext cx="2047875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941" y="4355976"/>
            <a:ext cx="22860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8064" y="4221088"/>
            <a:ext cx="3812746" cy="2135138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066" y="1578902"/>
            <a:ext cx="1959868" cy="2873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39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Contact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2305051"/>
            <a:ext cx="6720489" cy="30832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Class Teacher / Teaching Assistant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Phase Leader (Miss Gangat)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Senior Leader (</a:t>
            </a:r>
            <a:r>
              <a:rPr lang="en-US" sz="1800" dirty="0" err="1"/>
              <a:t>Mr</a:t>
            </a:r>
            <a:r>
              <a:rPr lang="en-US" sz="1800" dirty="0"/>
              <a:t> Easton, </a:t>
            </a:r>
            <a:r>
              <a:rPr lang="en-US" sz="1800" dirty="0" err="1"/>
              <a:t>Mr</a:t>
            </a:r>
            <a:r>
              <a:rPr lang="en-US" sz="1800" dirty="0"/>
              <a:t> </a:t>
            </a:r>
            <a:r>
              <a:rPr lang="en-US" sz="1800" dirty="0" err="1"/>
              <a:t>Canham</a:t>
            </a:r>
            <a:r>
              <a:rPr lang="en-US" sz="1800" dirty="0"/>
              <a:t>, Mrs </a:t>
            </a:r>
            <a:r>
              <a:rPr lang="en-US" sz="1800" dirty="0" err="1"/>
              <a:t>Dulieu</a:t>
            </a:r>
            <a:r>
              <a:rPr lang="en-US" sz="1800" dirty="0"/>
              <a:t> &amp; Mrs </a:t>
            </a:r>
            <a:r>
              <a:rPr lang="en-US" sz="1800" dirty="0" err="1"/>
              <a:t>Ellson</a:t>
            </a:r>
            <a:r>
              <a:rPr lang="en-US" sz="1800" dirty="0"/>
              <a:t>)</a:t>
            </a:r>
            <a:endParaRPr lang="en-GB" sz="1800" dirty="0"/>
          </a:p>
        </p:txBody>
      </p:sp>
      <p:sp>
        <p:nvSpPr>
          <p:cNvPr id="4" name="Down Arrow 3"/>
          <p:cNvSpPr/>
          <p:nvPr/>
        </p:nvSpPr>
        <p:spPr>
          <a:xfrm>
            <a:off x="1466193" y="2788526"/>
            <a:ext cx="307427" cy="496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" name="Down Arrow 4"/>
          <p:cNvSpPr/>
          <p:nvPr/>
        </p:nvSpPr>
        <p:spPr>
          <a:xfrm>
            <a:off x="1466194" y="3929431"/>
            <a:ext cx="307427" cy="496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25" y="1006076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246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Questions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25" y="1006076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303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0BEE70541CE74EA79C02C4BD2939A4" ma:contentTypeVersion="14" ma:contentTypeDescription="Create a new document." ma:contentTypeScope="" ma:versionID="a076a44aecabefcd3c4e28065bb9b91a">
  <xsd:schema xmlns:xsd="http://www.w3.org/2001/XMLSchema" xmlns:xs="http://www.w3.org/2001/XMLSchema" xmlns:p="http://schemas.microsoft.com/office/2006/metadata/properties" xmlns:ns2="af405986-362f-447b-9c20-868ce5fac666" xmlns:ns3="f0ec8de1-9b48-4aa3-b4e5-cd07015d989d" targetNamespace="http://schemas.microsoft.com/office/2006/metadata/properties" ma:root="true" ma:fieldsID="937ac3dda8ecdd1e75e09a4264b025ff" ns2:_="" ns3:_="">
    <xsd:import namespace="af405986-362f-447b-9c20-868ce5fac666"/>
    <xsd:import namespace="f0ec8de1-9b48-4aa3-b4e5-cd07015d98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405986-362f-447b-9c20-868ce5fac6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4e9bdaa-5bb2-47e7-84ff-94d6834bfe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c8de1-9b48-4aa3-b4e5-cd07015d98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9ef0cc0-b071-464d-89d3-a7d727f70d92}" ma:internalName="TaxCatchAll" ma:showField="CatchAllData" ma:web="f0ec8de1-9b48-4aa3-b4e5-cd07015d98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f405986-362f-447b-9c20-868ce5fac666">
      <Terms xmlns="http://schemas.microsoft.com/office/infopath/2007/PartnerControls"/>
    </lcf76f155ced4ddcb4097134ff3c332f>
    <TaxCatchAll xmlns="f0ec8de1-9b48-4aa3-b4e5-cd07015d989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C7E848D-02CD-49C7-9970-3986396BEF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f405986-362f-447b-9c20-868ce5fac666"/>
    <ds:schemaRef ds:uri="f0ec8de1-9b48-4aa3-b4e5-cd07015d98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04191A-4EC2-4C6C-A80E-F3412BB4707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1360ed7-6a7f-4b69-a2fd-fafd5ff808ae"/>
    <ds:schemaRef ds:uri="34bf0ba5-d5b6-4564-9c98-c451802672e3"/>
    <ds:schemaRef ds:uri="http://www.w3.org/XML/1998/namespace"/>
    <ds:schemaRef ds:uri="af405986-362f-447b-9c20-868ce5fac666"/>
    <ds:schemaRef ds:uri="f0ec8de1-9b48-4aa3-b4e5-cd07015d989d"/>
  </ds:schemaRefs>
</ds:datastoreItem>
</file>

<file path=customXml/itemProps3.xml><?xml version="1.0" encoding="utf-8"?>
<ds:datastoreItem xmlns:ds="http://schemas.openxmlformats.org/officeDocument/2006/customXml" ds:itemID="{AD318B97-2F66-42DB-A8C9-9FF85506CD5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380</Words>
  <Application>Microsoft Office PowerPoint</Application>
  <PresentationFormat>On-screen Show (4:3)</PresentationFormat>
  <Paragraphs>86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Comic Sans MS</vt:lpstr>
      <vt:lpstr>Wingdings</vt:lpstr>
      <vt:lpstr>Wingdings 3</vt:lpstr>
      <vt:lpstr>Office Theme</vt:lpstr>
      <vt:lpstr>   Welcome to Year 5 and 6!</vt:lpstr>
      <vt:lpstr>Meet the Team</vt:lpstr>
      <vt:lpstr>Literacy</vt:lpstr>
      <vt:lpstr>Maths – year 5</vt:lpstr>
      <vt:lpstr>Maths – year 6</vt:lpstr>
      <vt:lpstr>Real project : How did we end up here? </vt:lpstr>
      <vt:lpstr>Homework</vt:lpstr>
      <vt:lpstr>PowerPoint Presentation</vt:lpstr>
      <vt:lpstr>Learning Powers </vt:lpstr>
      <vt:lpstr>Class Dojo Shop</vt:lpstr>
      <vt:lpstr>School Uniform</vt:lpstr>
      <vt:lpstr>PE Days</vt:lpstr>
      <vt:lpstr>PE Kit</vt:lpstr>
      <vt:lpstr>Reminders </vt:lpstr>
      <vt:lpstr>Contact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KS2!</dc:title>
  <dc:creator>Beth Davies</dc:creator>
  <cp:lastModifiedBy>James Canham</cp:lastModifiedBy>
  <cp:revision>23</cp:revision>
  <dcterms:created xsi:type="dcterms:W3CDTF">2012-09-11T12:16:21Z</dcterms:created>
  <dcterms:modified xsi:type="dcterms:W3CDTF">2024-09-05T09:00:58Z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0x010100CB0BEE70541CE74EA79C02C4BD2939A4</vt:lpwstr>
  </property>
</Properties>
</file>