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4"/>
  </p:sldMasterIdLst>
  <p:notesMasterIdLst>
    <p:notesMasterId r:id="rId21"/>
  </p:notesMasterIdLst>
  <p:sldIdLst>
    <p:sldId id="256" r:id="rId5"/>
    <p:sldId id="273" r:id="rId6"/>
    <p:sldId id="258" r:id="rId7"/>
    <p:sldId id="266" r:id="rId8"/>
    <p:sldId id="259" r:id="rId9"/>
    <p:sldId id="277" r:id="rId10"/>
    <p:sldId id="271" r:id="rId11"/>
    <p:sldId id="276" r:id="rId12"/>
    <p:sldId id="270" r:id="rId13"/>
    <p:sldId id="265" r:id="rId14"/>
    <p:sldId id="274" r:id="rId15"/>
    <p:sldId id="272" r:id="rId16"/>
    <p:sldId id="263" r:id="rId17"/>
    <p:sldId id="269" r:id="rId18"/>
    <p:sldId id="275" r:id="rId19"/>
    <p:sldId id="268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33760-3F6B-44F7-B6E3-967ACB0A9D9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40EC9-BE44-4F9A-BD96-BFE0DE8BC6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777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Add</a:t>
            </a:r>
            <a:r>
              <a:rPr lang="en-US" baseline="0" dirty="0"/>
              <a:t> in photos of staff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95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7E3D7-68B7-4279-ABC2-F4EFDD8B18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0066CE-4527-4621-993B-F657A5D874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C8E776-B2D2-4894-ADB9-ED4DEF4CD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73BAF-4A7A-419B-9A0E-07E4ED583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23214A-DBEB-4458-9434-A75D94BF9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23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A909-0AF5-471C-99E6-41325AA2A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D220FA-7A1B-4BF7-A423-7B6D6428A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C2A6AD-4A7A-44CB-8180-F61016C47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1B8F1-BE2A-4450-88D4-2260BE4A4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F35F66-7BB9-4D3E-A16C-809FA4E82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674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A4CF3-3708-4F32-AB5B-26B50E452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86C134-BB7F-454C-9198-D3AD90FAA8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E516C-5C49-42F8-8020-512B6AF2E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B0C91-C772-436D-BD13-2FFC8EAAE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C4738-16EC-4006-8481-B8D723D52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050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5B934-BDEA-4CCA-914C-093A0AF22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D7FD3-4DF3-4A51-B5FA-02327D5CC8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ACE88A-FFE8-49DB-8C31-354CF5C0EF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C9C97E-EC62-41E5-8655-637E6CCA8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7E7D27-9B50-492B-B571-CB2E197E0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B598D9-7930-45A7-87DD-0D9665FCA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560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823F8-EEBC-4CDD-ABC0-60D908289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F71F04-4401-4513-8179-B9C207BC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382A00-60C6-4175-9375-12843D5B6D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ED214-C13B-485D-AE14-A0427CB858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AD2BD7-327F-4CF2-89C9-62279811BE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03C767-9FEB-44E8-AD0A-9508EF1B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89C1B3-CC25-41C5-80D8-78878BE44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B0B7BD-64EF-467F-8B8B-04472AECE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4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A6BDE-3E06-4C8E-94E6-DCEBB8D7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C80E13-47FA-453C-A779-75EBBF86C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79BCA7-59A4-4897-B7C5-B1EF93029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6F9DF4-E52E-4506-9DB7-DB4FBD5B9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305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462D-95D9-4B49-A486-2A9912B59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1134E-6BDB-45E1-8B34-79E4D1473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76464C-3498-4A44-9110-8926955A9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476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C4B05-F14E-48C8-95BE-B3D076782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88E97-C94B-48AA-98AB-D1758F100D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942EEF-4E48-46D0-B5E6-4369F80054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41D455-D113-4A78-8C8F-0E4048516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DCCF93-7101-451F-89D8-3C69B5167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A785C8-A73D-4B5D-B892-0C18AB0B5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253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77FB2-3B87-4055-BBC3-F8E9E508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63001C-EFA0-407D-AD13-B838B003E9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B50A9C-D6F5-4DCA-9793-A03A161565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08764E-9989-48BD-A41F-4A2D9BEF2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5CD066-1856-49FC-8712-DC4949EE1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312CAE-C881-4815-AC5E-4E7E2FDBD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671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A5A2D-B8DA-434C-B094-47647A231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570351-F626-4A24-87C6-C3A1614E90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238B0B-81C0-4C7E-BBA7-03FDAC711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6FE3D-D246-4C21-9AE3-CE3175AB7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72BD0A-D2D6-4FF4-8651-FEA41A01F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257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67D5F9-CE36-4549-A889-66DDABFFA7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475308-46F4-4282-BE4C-670D5BE33B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CDE40E-D303-4B03-879B-7965E1B7A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D802D-195F-4C4B-9147-A255FBB89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1DEB7-2BAE-4346-B6D0-6789CE36D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965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1FCF2A-3182-41A7-BAD0-E80D4DB97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810567-DC5F-4A87-950A-6ED7AC809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249C9-29D0-47A9-ADB7-CAAF842C72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D5562-F40A-4F53-B316-E0043D55BAFB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154064-E206-4F1D-A50C-F303F68A03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734E5-FAA9-474D-95BC-74537E0A76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3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jpe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24.jpeg"/><Relationship Id="rId5" Type="http://schemas.openxmlformats.org/officeDocument/2006/relationships/image" Target="../media/image19.png"/><Relationship Id="rId10" Type="http://schemas.openxmlformats.org/officeDocument/2006/relationships/image" Target="../media/image23.jpeg"/><Relationship Id="rId4" Type="http://schemas.microsoft.com/office/2007/relationships/hdphoto" Target="../media/hdphoto1.wdp"/><Relationship Id="rId9" Type="http://schemas.openxmlformats.org/officeDocument/2006/relationships/image" Target="../media/image22.jpeg"/><Relationship Id="rId1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988840"/>
            <a:ext cx="7632848" cy="2880320"/>
          </a:xfrm>
        </p:spPr>
        <p:txBody>
          <a:bodyPr>
            <a:noAutofit/>
          </a:bodyPr>
          <a:lstStyle/>
          <a:p>
            <a:br>
              <a:rPr lang="en-GB" sz="8000" dirty="0">
                <a:solidFill>
                  <a:srgbClr val="FFFF00"/>
                </a:solidFill>
                <a:latin typeface="Comic Sans MS" pitchFamily="66" charset="0"/>
              </a:rPr>
            </a:br>
            <a:br>
              <a:rPr lang="en-GB" sz="8000" dirty="0">
                <a:solidFill>
                  <a:srgbClr val="FFFF00"/>
                </a:solidFill>
                <a:latin typeface="+mn-lt"/>
              </a:rPr>
            </a:br>
            <a:r>
              <a:rPr lang="en-GB" sz="8000" dirty="0">
                <a:latin typeface="+mn-lt"/>
              </a:rPr>
              <a:t> Welcome to </a:t>
            </a:r>
            <a:br>
              <a:rPr lang="en-GB" sz="8000" dirty="0">
                <a:latin typeface="+mn-lt"/>
              </a:rPr>
            </a:br>
            <a:r>
              <a:rPr lang="en-GB" sz="8000" dirty="0">
                <a:latin typeface="+mn-lt"/>
              </a:rPr>
              <a:t>Year 3 and 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727786-C0E4-478A-8DDE-3F0F4CA31A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0648"/>
            <a:ext cx="2304256" cy="2079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46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0833" y="404664"/>
            <a:ext cx="6447501" cy="990600"/>
          </a:xfrm>
        </p:spPr>
        <p:txBody>
          <a:bodyPr/>
          <a:lstStyle/>
          <a:p>
            <a:r>
              <a:rPr lang="en-US" b="1" dirty="0">
                <a:latin typeface="+mn-lt"/>
              </a:rPr>
              <a:t>Meet the Team:</a:t>
            </a:r>
            <a:endParaRPr lang="en-GB" b="1" dirty="0">
              <a:latin typeface="+mn-lt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07504" y="3553053"/>
            <a:ext cx="8512013" cy="45218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/>
              <a:t>Mrs Bromley     Miss </a:t>
            </a:r>
            <a:r>
              <a:rPr lang="en-US" sz="2000" dirty="0" err="1"/>
              <a:t>Cockram</a:t>
            </a:r>
            <a:r>
              <a:rPr lang="en-US" sz="2000" dirty="0"/>
              <a:t>            Mrs Guedes                          Mrs Sumner</a:t>
            </a:r>
          </a:p>
          <a:p>
            <a:pPr marL="0" indent="0" algn="ctr">
              <a:buNone/>
            </a:pPr>
            <a:endParaRPr lang="en-US" sz="135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CFFA45-7983-43F2-8AF9-77CABEB5A8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570" y="2060848"/>
            <a:ext cx="1008278" cy="1476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7A4D4E8-8F0D-4756-B228-5991A0C65E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0188" y="2076308"/>
            <a:ext cx="990973" cy="1476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E60F56B-8F18-468B-8714-5A44E8579B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5176" y="2060848"/>
            <a:ext cx="948034" cy="1476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E247BD7-7854-44A0-B526-559014E39B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240" y="2060848"/>
            <a:ext cx="1015866" cy="147674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D15661F-927C-41CC-AD4D-F2807A7709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7039" y="4620224"/>
            <a:ext cx="986255" cy="146059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8B44317-1662-4723-94AA-FBB54E5B5A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47865" y="4620224"/>
            <a:ext cx="1043284" cy="146059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03F05E5-C55B-4E98-8DDE-888588A30C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75917" y="4679149"/>
            <a:ext cx="997252" cy="1460597"/>
          </a:xfrm>
          <a:prstGeom prst="rect">
            <a:avLst/>
          </a:prstGeom>
        </p:spPr>
      </p:pic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CCEB490F-89D1-4C6B-ABEA-05B0C82017C8}"/>
              </a:ext>
            </a:extLst>
          </p:cNvPr>
          <p:cNvSpPr txBox="1">
            <a:spLocks/>
          </p:cNvSpPr>
          <p:nvPr/>
        </p:nvSpPr>
        <p:spPr>
          <a:xfrm>
            <a:off x="1383054" y="6139746"/>
            <a:ext cx="5370060" cy="45218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/>
              <a:t>Miss Rainford         Mrs Frith            Miss Plumb</a:t>
            </a:r>
            <a:endParaRPr lang="en-US" sz="135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1AACCB2-97E0-4B3E-AF2C-210E07AB8D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77" y="131922"/>
            <a:ext cx="1839156" cy="166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41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302" y="1106625"/>
            <a:ext cx="6408712" cy="638782"/>
          </a:xfrm>
        </p:spPr>
        <p:txBody>
          <a:bodyPr>
            <a:normAutofit fontScale="90000"/>
          </a:bodyPr>
          <a:lstStyle/>
          <a:p>
            <a:r>
              <a:rPr lang="en-GB" sz="6600" b="1" dirty="0">
                <a:latin typeface="+mn-lt"/>
              </a:rPr>
              <a:t>English</a:t>
            </a:r>
            <a:r>
              <a:rPr lang="en-GB" sz="6600" dirty="0">
                <a:latin typeface="+mn-lt"/>
              </a:rPr>
              <a:t> – </a:t>
            </a:r>
            <a:r>
              <a:rPr lang="en-GB" sz="4000" dirty="0">
                <a:latin typeface="+mn-lt"/>
              </a:rPr>
              <a:t>Autumn Term</a:t>
            </a:r>
            <a:br>
              <a:rPr lang="en-GB" sz="4000" dirty="0">
                <a:latin typeface="+mn-lt"/>
              </a:rPr>
            </a:br>
            <a:br>
              <a:rPr lang="en-GB" sz="4000" dirty="0"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773127B-510A-43EB-9395-B4FAD9B86636}"/>
              </a:ext>
            </a:extLst>
          </p:cNvPr>
          <p:cNvGrpSpPr/>
          <p:nvPr/>
        </p:nvGrpSpPr>
        <p:grpSpPr>
          <a:xfrm>
            <a:off x="134407" y="2335664"/>
            <a:ext cx="8966651" cy="2630298"/>
            <a:chOff x="134407" y="2001538"/>
            <a:chExt cx="8966651" cy="2630298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9FE97CA-3BDB-4ABA-B621-F57E0140B0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85997" y="2001538"/>
              <a:ext cx="1562885" cy="18192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>
              <a:extLst>
                <a:ext uri="{FF2B5EF4-FFF2-40B4-BE49-F238E27FC236}">
                  <a16:creationId xmlns:a16="http://schemas.microsoft.com/office/drawing/2014/main" id="{C65437AB-8735-4E64-96D7-CD6D33291D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4075" y="2001538"/>
              <a:ext cx="1861605" cy="18192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>
              <a:extLst>
                <a:ext uri="{FF2B5EF4-FFF2-40B4-BE49-F238E27FC236}">
                  <a16:creationId xmlns:a16="http://schemas.microsoft.com/office/drawing/2014/main" id="{1FD2FCD6-DE62-4950-95BB-17C299FD61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4697" y="2001538"/>
              <a:ext cx="1784532" cy="18192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>
              <a:extLst>
                <a:ext uri="{FF2B5EF4-FFF2-40B4-BE49-F238E27FC236}">
                  <a16:creationId xmlns:a16="http://schemas.microsoft.com/office/drawing/2014/main" id="{FE526088-C342-4890-94C3-64CD9095D0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15059" y="2003043"/>
              <a:ext cx="1494534" cy="17485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8" name="Picture 10" descr="Here We Are: Notes for Living on Planet Earth">
              <a:extLst>
                <a:ext uri="{FF2B5EF4-FFF2-40B4-BE49-F238E27FC236}">
                  <a16:creationId xmlns:a16="http://schemas.microsoft.com/office/drawing/2014/main" id="{052BC82E-2FE7-466B-9A62-F733F1389C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07" y="2074273"/>
              <a:ext cx="1398991" cy="16060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Content Placeholder 2">
              <a:extLst>
                <a:ext uri="{FF2B5EF4-FFF2-40B4-BE49-F238E27FC236}">
                  <a16:creationId xmlns:a16="http://schemas.microsoft.com/office/drawing/2014/main" id="{2304A2D5-4825-4629-885B-F9850345A1ED}"/>
                </a:ext>
              </a:extLst>
            </p:cNvPr>
            <p:cNvSpPr txBox="1">
              <a:spLocks/>
            </p:cNvSpPr>
            <p:nvPr/>
          </p:nvSpPr>
          <p:spPr>
            <a:xfrm>
              <a:off x="1732492" y="3820834"/>
              <a:ext cx="1731583" cy="800370"/>
            </a:xfrm>
            <a:prstGeom prst="rect">
              <a:avLst/>
            </a:prstGeom>
          </p:spPr>
          <p:txBody>
            <a:bodyPr vert="horz" lIns="68580" tIns="34290" rIns="68580" bIns="3429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000" dirty="0"/>
                <a:t>Character Description</a:t>
              </a:r>
            </a:p>
            <a:p>
              <a:pPr marL="0" indent="0" algn="ctr">
                <a:buNone/>
              </a:pPr>
              <a:endParaRPr lang="en-US" sz="1350" dirty="0"/>
            </a:p>
          </p:txBody>
        </p:sp>
        <p:sp>
          <p:nvSpPr>
            <p:cNvPr id="15" name="Content Placeholder 2">
              <a:extLst>
                <a:ext uri="{FF2B5EF4-FFF2-40B4-BE49-F238E27FC236}">
                  <a16:creationId xmlns:a16="http://schemas.microsoft.com/office/drawing/2014/main" id="{DDFD0046-CCCD-47B6-AC20-EB90E2B3D984}"/>
                </a:ext>
              </a:extLst>
            </p:cNvPr>
            <p:cNvSpPr txBox="1">
              <a:spLocks/>
            </p:cNvSpPr>
            <p:nvPr/>
          </p:nvSpPr>
          <p:spPr>
            <a:xfrm>
              <a:off x="3464075" y="3831466"/>
              <a:ext cx="1731583" cy="800370"/>
            </a:xfrm>
            <a:prstGeom prst="rect">
              <a:avLst/>
            </a:prstGeom>
          </p:spPr>
          <p:txBody>
            <a:bodyPr vert="horz" lIns="68580" tIns="34290" rIns="68580" bIns="3429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000" dirty="0"/>
                <a:t>Diary Entry</a:t>
              </a:r>
            </a:p>
            <a:p>
              <a:pPr marL="0" indent="0" algn="ctr">
                <a:buNone/>
              </a:pPr>
              <a:endParaRPr lang="en-US" sz="1350" dirty="0"/>
            </a:p>
          </p:txBody>
        </p:sp>
        <p:sp>
          <p:nvSpPr>
            <p:cNvPr id="16" name="Content Placeholder 2">
              <a:extLst>
                <a:ext uri="{FF2B5EF4-FFF2-40B4-BE49-F238E27FC236}">
                  <a16:creationId xmlns:a16="http://schemas.microsoft.com/office/drawing/2014/main" id="{29329CFE-1B8C-4D58-889D-FBB5EEBC3032}"/>
                </a:ext>
              </a:extLst>
            </p:cNvPr>
            <p:cNvSpPr txBox="1">
              <a:spLocks/>
            </p:cNvSpPr>
            <p:nvPr/>
          </p:nvSpPr>
          <p:spPr>
            <a:xfrm>
              <a:off x="5491463" y="3820834"/>
              <a:ext cx="1731583" cy="800370"/>
            </a:xfrm>
            <a:prstGeom prst="rect">
              <a:avLst/>
            </a:prstGeom>
          </p:spPr>
          <p:txBody>
            <a:bodyPr vert="horz" lIns="68580" tIns="34290" rIns="68580" bIns="3429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2000" dirty="0"/>
                <a:t>Fact File </a:t>
              </a:r>
            </a:p>
            <a:p>
              <a:pPr marL="0" indent="0" algn="ctr">
                <a:buNone/>
              </a:pPr>
              <a:endParaRPr lang="en-US" sz="1350" dirty="0"/>
            </a:p>
          </p:txBody>
        </p:sp>
        <p:sp>
          <p:nvSpPr>
            <p:cNvPr id="17" name="Content Placeholder 2">
              <a:extLst>
                <a:ext uri="{FF2B5EF4-FFF2-40B4-BE49-F238E27FC236}">
                  <a16:creationId xmlns:a16="http://schemas.microsoft.com/office/drawing/2014/main" id="{11FA6766-35CB-4D6A-973B-CFB7E634DA6E}"/>
                </a:ext>
              </a:extLst>
            </p:cNvPr>
            <p:cNvSpPr txBox="1">
              <a:spLocks/>
            </p:cNvSpPr>
            <p:nvPr/>
          </p:nvSpPr>
          <p:spPr>
            <a:xfrm>
              <a:off x="7369475" y="3787161"/>
              <a:ext cx="1731583" cy="800370"/>
            </a:xfrm>
            <a:prstGeom prst="rect">
              <a:avLst/>
            </a:prstGeom>
          </p:spPr>
          <p:txBody>
            <a:bodyPr vert="horz" lIns="68580" tIns="34290" rIns="68580" bIns="34290" rtlCol="0">
              <a:normAutofit/>
            </a:bodyPr>
            <a:lstStyle>
              <a:lvl1pPr marL="342900" indent="-3429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SzPct val="80000"/>
                <a:buFont typeface="Wingdings 3" charset="2"/>
                <a:buChar char="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US" sz="2000" dirty="0"/>
                <a:t>Narrative</a:t>
              </a:r>
            </a:p>
            <a:p>
              <a:pPr marL="0" indent="0" algn="ctr">
                <a:buNone/>
              </a:pPr>
              <a:endParaRPr lang="en-US" sz="1350" dirty="0"/>
            </a:p>
          </p:txBody>
        </p:sp>
      </p:grpSp>
      <p:pic>
        <p:nvPicPr>
          <p:cNvPr id="2060" name="Picture 12" descr="Stig of the Dump x 30">
            <a:extLst>
              <a:ext uri="{FF2B5EF4-FFF2-40B4-BE49-F238E27FC236}">
                <a16:creationId xmlns:a16="http://schemas.microsoft.com/office/drawing/2014/main" id="{8411749C-A801-4250-8F9D-2A793F5D8B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216" y="4881993"/>
            <a:ext cx="1247727" cy="191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DF0474D-5F3C-4727-8720-B91E37CE0D84}"/>
              </a:ext>
            </a:extLst>
          </p:cNvPr>
          <p:cNvSpPr txBox="1">
            <a:spLocks/>
          </p:cNvSpPr>
          <p:nvPr/>
        </p:nvSpPr>
        <p:spPr>
          <a:xfrm>
            <a:off x="3793114" y="5640130"/>
            <a:ext cx="1731583" cy="80037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000" dirty="0"/>
              <a:t>Reading</a:t>
            </a:r>
          </a:p>
          <a:p>
            <a:pPr marL="0" indent="0" algn="ctr">
              <a:buNone/>
            </a:pPr>
            <a:endParaRPr lang="en-US" sz="135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232BA92-0483-4A80-B9C6-B4C566CFDC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" y="158238"/>
            <a:ext cx="1779338" cy="16060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6A026AA-AE69-429A-AF43-8E696BB3E514}"/>
              </a:ext>
            </a:extLst>
          </p:cNvPr>
          <p:cNvSpPr txBox="1"/>
          <p:nvPr/>
        </p:nvSpPr>
        <p:spPr>
          <a:xfrm>
            <a:off x="134407" y="1773612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Year 3 and 4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70307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9846784-7DEE-4CD8-9DF8-A426AF3F4037}"/>
              </a:ext>
            </a:extLst>
          </p:cNvPr>
          <p:cNvSpPr txBox="1">
            <a:spLocks/>
          </p:cNvSpPr>
          <p:nvPr/>
        </p:nvSpPr>
        <p:spPr>
          <a:xfrm>
            <a:off x="1835696" y="476672"/>
            <a:ext cx="6408712" cy="951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Maths</a:t>
            </a:r>
            <a:r>
              <a:rPr lang="en-GB" sz="6600" dirty="0">
                <a:latin typeface="+mn-lt"/>
              </a:rPr>
              <a:t> – </a:t>
            </a:r>
            <a:r>
              <a:rPr lang="en-GB" sz="4000" dirty="0">
                <a:latin typeface="+mn-lt"/>
              </a:rPr>
              <a:t>Autumn Term</a:t>
            </a:r>
            <a:endParaRPr lang="en-GB" sz="6600" dirty="0">
              <a:latin typeface="+mn-lt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14C0BB3-E646-4C37-B018-A73FE1A04DFE}"/>
              </a:ext>
            </a:extLst>
          </p:cNvPr>
          <p:cNvSpPr txBox="1">
            <a:spLocks/>
          </p:cNvSpPr>
          <p:nvPr/>
        </p:nvSpPr>
        <p:spPr>
          <a:xfrm>
            <a:off x="639354" y="1916832"/>
            <a:ext cx="3952056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105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800" b="1" dirty="0">
                <a:latin typeface="Comic Sans MS" panose="030F0702030302020204" pitchFamily="66" charset="0"/>
              </a:rPr>
              <a:t>Year 3 and 4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Place value</a:t>
            </a:r>
          </a:p>
          <a:p>
            <a:r>
              <a:rPr lang="en-GB" dirty="0">
                <a:latin typeface="Comic Sans MS" panose="030F0702030302020204" pitchFamily="66" charset="0"/>
              </a:rPr>
              <a:t>Addition and subtraction</a:t>
            </a:r>
          </a:p>
          <a:p>
            <a:r>
              <a:rPr lang="en-GB" dirty="0">
                <a:latin typeface="Comic Sans MS" panose="030F0702030302020204" pitchFamily="66" charset="0"/>
              </a:rPr>
              <a:t>Multiplication and division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073B0E6-C04A-4C15-BDFE-AE09A4767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1" y="144707"/>
            <a:ext cx="1789295" cy="1615056"/>
          </a:xfrm>
          <a:prstGeom prst="rect">
            <a:avLst/>
          </a:prstGeom>
        </p:spPr>
      </p:pic>
      <p:pic>
        <p:nvPicPr>
          <p:cNvPr id="5122" name="Picture 2" descr="Power Maths 2nd Edition Practice Book 3A: (Power Maths Print 2nd edition)">
            <a:extLst>
              <a:ext uri="{FF2B5EF4-FFF2-40B4-BE49-F238E27FC236}">
                <a16:creationId xmlns:a16="http://schemas.microsoft.com/office/drawing/2014/main" id="{0B149C03-236F-4FA5-B6C0-EB987EEDA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682" y="2132856"/>
            <a:ext cx="1671421" cy="210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ower Maths 2nd Edition Practice Book 4A: (Power Maths Print 2nd edition)">
            <a:extLst>
              <a:ext uri="{FF2B5EF4-FFF2-40B4-BE49-F238E27FC236}">
                <a16:creationId xmlns:a16="http://schemas.microsoft.com/office/drawing/2014/main" id="{1DC4C813-8633-4999-8B8D-938908159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132856"/>
            <a:ext cx="1671421" cy="210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963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94B0175-C83A-4082-B9D0-E7317C9B5311}"/>
              </a:ext>
            </a:extLst>
          </p:cNvPr>
          <p:cNvSpPr txBox="1">
            <a:spLocks/>
          </p:cNvSpPr>
          <p:nvPr/>
        </p:nvSpPr>
        <p:spPr>
          <a:xfrm>
            <a:off x="1836839" y="128215"/>
            <a:ext cx="6409268" cy="1533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Project</a:t>
            </a:r>
            <a:r>
              <a:rPr lang="en-GB" sz="6600" dirty="0">
                <a:latin typeface="+mn-lt"/>
              </a:rPr>
              <a:t> – </a:t>
            </a:r>
          </a:p>
          <a:p>
            <a:r>
              <a:rPr lang="en-GB" sz="4400" dirty="0">
                <a:latin typeface="+mn-lt"/>
              </a:rPr>
              <a:t>Who Made Britain?</a:t>
            </a:r>
            <a:endParaRPr lang="en-GB" sz="6700" dirty="0">
              <a:latin typeface="+mn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2E8CDFB-BAFD-48CE-BF87-923C235F38E9}"/>
              </a:ext>
            </a:extLst>
          </p:cNvPr>
          <p:cNvGrpSpPr/>
          <p:nvPr/>
        </p:nvGrpSpPr>
        <p:grpSpPr>
          <a:xfrm>
            <a:off x="170498" y="1938556"/>
            <a:ext cx="8803004" cy="4791229"/>
            <a:chOff x="135889" y="-504759"/>
            <a:chExt cx="13369291" cy="7401799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984B7D06-CA87-4AE5-AE84-C6D09A76CD5C}"/>
                </a:ext>
              </a:extLst>
            </p:cNvPr>
            <p:cNvCxnSpPr/>
            <p:nvPr/>
          </p:nvCxnSpPr>
          <p:spPr>
            <a:xfrm flipV="1">
              <a:off x="3634740" y="3223260"/>
              <a:ext cx="1211580" cy="84963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 Box 3">
              <a:extLst>
                <a:ext uri="{FF2B5EF4-FFF2-40B4-BE49-F238E27FC236}">
                  <a16:creationId xmlns:a16="http://schemas.microsoft.com/office/drawing/2014/main" id="{27F4E311-849C-450D-9F66-77AD8CB2780A}"/>
                </a:ext>
              </a:extLst>
            </p:cNvPr>
            <p:cNvSpPr txBox="1"/>
            <p:nvPr/>
          </p:nvSpPr>
          <p:spPr>
            <a:xfrm>
              <a:off x="135889" y="-504759"/>
              <a:ext cx="2484120" cy="1290274"/>
            </a:xfrm>
            <a:prstGeom prst="rect">
              <a:avLst/>
            </a:prstGeom>
            <a:solidFill>
              <a:srgbClr val="7030A0">
                <a:alpha val="35000"/>
              </a:srgbClr>
            </a:solidFill>
            <a:ln w="19050">
              <a:solidFill>
                <a:schemeClr val="tx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sz="1600" u="sng" dirty="0">
                  <a:effectLst/>
                  <a:latin typeface="Letter-join Plus 4" panose="02000505000000020003" pitchFamily="50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Project Take off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en-GB" sz="1600" dirty="0">
                  <a:effectLst/>
                  <a:latin typeface="Letter-join Plus 4" panose="02000505000000020003" pitchFamily="50" charset="0"/>
                  <a:ea typeface="Calibri" panose="020F0502020204030204" pitchFamily="34" charset="0"/>
                  <a:cs typeface="Times New Roman" panose="02020603050405020304" pitchFamily="18" charset="0"/>
                </a:rPr>
                <a:t>Trip to Beacon Hill 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 Box 15">
              <a:extLst>
                <a:ext uri="{FF2B5EF4-FFF2-40B4-BE49-F238E27FC236}">
                  <a16:creationId xmlns:a16="http://schemas.microsoft.com/office/drawing/2014/main" id="{7B414B8D-F470-48FE-B1FA-E670ADB9199B}"/>
                </a:ext>
              </a:extLst>
            </p:cNvPr>
            <p:cNvSpPr txBox="1"/>
            <p:nvPr/>
          </p:nvSpPr>
          <p:spPr>
            <a:xfrm>
              <a:off x="11247119" y="5029199"/>
              <a:ext cx="2258061" cy="1867841"/>
            </a:xfrm>
            <a:prstGeom prst="rect">
              <a:avLst/>
            </a:prstGeom>
            <a:solidFill>
              <a:srgbClr val="7030A0">
                <a:alpha val="32000"/>
              </a:srgbClr>
            </a:solidFill>
            <a:ln w="19050">
              <a:solidFill>
                <a:schemeClr val="tx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sz="1600" u="sng" dirty="0">
                  <a:effectLst/>
                  <a:latin typeface="Letter-join Plus 4" panose="02000505000000020003" pitchFamily="50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Project Landing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en-GB" sz="1600" dirty="0">
                  <a:effectLst/>
                  <a:latin typeface="Letter-join Plus 4" panose="02000505000000020003" pitchFamily="50" charset="0"/>
                  <a:ea typeface="Calibri" panose="020F0502020204030204" pitchFamily="34" charset="0"/>
                  <a:cs typeface="Times New Roman" panose="02020603050405020304" pitchFamily="18" charset="0"/>
                </a:rPr>
                <a:t>Parent Exhibition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ABBD6632-AF82-492D-B3DF-F3808E0C51B7}"/>
                </a:ext>
              </a:extLst>
            </p:cNvPr>
            <p:cNvCxnSpPr/>
            <p:nvPr/>
          </p:nvCxnSpPr>
          <p:spPr>
            <a:xfrm>
              <a:off x="6195060" y="3055620"/>
              <a:ext cx="1226820" cy="96774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754EB9E1-579D-4730-A1D8-E505AC8F5717}"/>
                </a:ext>
              </a:extLst>
            </p:cNvPr>
            <p:cNvCxnSpPr/>
            <p:nvPr/>
          </p:nvCxnSpPr>
          <p:spPr>
            <a:xfrm>
              <a:off x="1516380" y="1729740"/>
              <a:ext cx="845820" cy="66294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080A68F1-11A8-482C-8929-0C5971411FC7}"/>
                </a:ext>
              </a:extLst>
            </p:cNvPr>
            <p:cNvGrpSpPr/>
            <p:nvPr/>
          </p:nvGrpSpPr>
          <p:grpSpPr>
            <a:xfrm>
              <a:off x="11730990" y="3909060"/>
              <a:ext cx="1272540" cy="1097280"/>
              <a:chOff x="0" y="0"/>
              <a:chExt cx="1272540" cy="1097280"/>
            </a:xfrm>
          </p:grpSpPr>
          <p:sp>
            <p:nvSpPr>
              <p:cNvPr id="28" name="Hexagon 27">
                <a:extLst>
                  <a:ext uri="{FF2B5EF4-FFF2-40B4-BE49-F238E27FC236}">
                    <a16:creationId xmlns:a16="http://schemas.microsoft.com/office/drawing/2014/main" id="{A10F90CD-E5B2-4244-86CC-5EC5CD3A6E96}"/>
                  </a:ext>
                </a:extLst>
              </p:cNvPr>
              <p:cNvSpPr/>
              <p:nvPr/>
            </p:nvSpPr>
            <p:spPr>
              <a:xfrm>
                <a:off x="0" y="0"/>
                <a:ext cx="1272540" cy="1097280"/>
              </a:xfrm>
              <a:prstGeom prst="hexagon">
                <a:avLst/>
              </a:prstGeom>
              <a:solidFill>
                <a:srgbClr val="7030A0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29" name="Picture 28" descr="Landing Icon #174702 - Free Icons Library">
                <a:extLst>
                  <a:ext uri="{FF2B5EF4-FFF2-40B4-BE49-F238E27FC236}">
                    <a16:creationId xmlns:a16="http://schemas.microsoft.com/office/drawing/2014/main" id="{B7B25762-18B6-492B-9FAC-87C10E8D67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4480" y="99060"/>
                <a:ext cx="732155" cy="72263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0" name="Picture 19" descr="A yellow hexagon with black and orange scissors and a bottle&#10;&#10;Description automatically generated">
              <a:extLst>
                <a:ext uri="{FF2B5EF4-FFF2-40B4-BE49-F238E27FC236}">
                  <a16:creationId xmlns:a16="http://schemas.microsoft.com/office/drawing/2014/main" id="{C98165F9-82F7-4957-926E-CABF93B563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403" b="94654" l="4714" r="96970">
                          <a14:foregroundMark x1="4714" y1="39623" x2="4714" y2="39623"/>
                          <a14:foregroundMark x1="46465" y1="4403" x2="46465" y2="4403"/>
                          <a14:foregroundMark x1="92256" y1="39937" x2="92256" y2="39937"/>
                          <a14:foregroundMark x1="97306" y1="41195" x2="97306" y2="41195"/>
                          <a14:foregroundMark x1="51178" y1="89937" x2="51178" y2="89937"/>
                          <a14:foregroundMark x1="56229" y1="89308" x2="56229" y2="89308"/>
                          <a14:foregroundMark x1="50168" y1="94654" x2="50168" y2="9465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64040" y="2362200"/>
              <a:ext cx="1356360" cy="1452880"/>
            </a:xfrm>
            <a:prstGeom prst="rect">
              <a:avLst/>
            </a:prstGeom>
          </p:spPr>
        </p:pic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952754E5-FDCB-4B87-8B22-B6BEABB9D0A7}"/>
                </a:ext>
              </a:extLst>
            </p:cNvPr>
            <p:cNvGrpSpPr/>
            <p:nvPr/>
          </p:nvGrpSpPr>
          <p:grpSpPr>
            <a:xfrm>
              <a:off x="285750" y="876300"/>
              <a:ext cx="1272540" cy="1097280"/>
              <a:chOff x="0" y="0"/>
              <a:chExt cx="1272540" cy="1097280"/>
            </a:xfrm>
          </p:grpSpPr>
          <p:sp>
            <p:nvSpPr>
              <p:cNvPr id="26" name="Hexagon 25">
                <a:extLst>
                  <a:ext uri="{FF2B5EF4-FFF2-40B4-BE49-F238E27FC236}">
                    <a16:creationId xmlns:a16="http://schemas.microsoft.com/office/drawing/2014/main" id="{DE4A39E1-9E9A-4C49-9BE1-18DB29E3719F}"/>
                  </a:ext>
                </a:extLst>
              </p:cNvPr>
              <p:cNvSpPr/>
              <p:nvPr/>
            </p:nvSpPr>
            <p:spPr>
              <a:xfrm>
                <a:off x="0" y="0"/>
                <a:ext cx="1272540" cy="1097280"/>
              </a:xfrm>
              <a:prstGeom prst="hexagon">
                <a:avLst/>
              </a:prstGeom>
              <a:solidFill>
                <a:srgbClr val="7030A0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27" name="Picture 26" descr="Plane take off icon. Flying airplane. Departure symbol">
                <a:extLst>
                  <a:ext uri="{FF2B5EF4-FFF2-40B4-BE49-F238E27FC236}">
                    <a16:creationId xmlns:a16="http://schemas.microsoft.com/office/drawing/2014/main" id="{CB8D3166-2F3F-4BF1-A355-82EECD7D43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10000" b="90000" l="10000" r="94133">
                            <a14:foregroundMark x1="94133" y1="14800" x2="92933" y2="16200"/>
                            <a14:foregroundMark x1="59733" y1="44600" x2="59733" y2="44600"/>
                            <a14:foregroundMark x1="78933" y1="46800" x2="78933" y2="46800"/>
                            <a14:foregroundMark x1="57467" y1="55400" x2="57467" y2="55400"/>
                            <a14:backgroundMark x1="63733" y1="45400" x2="63733" y2="454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7800" y="266700"/>
                <a:ext cx="914400" cy="60896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030EDE20-34E9-41BD-95B7-FFBB5518F8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280" y="2453640"/>
              <a:ext cx="1357630" cy="152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05FEE1E-BE52-459E-8CF2-7ADBB88C842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8904" y="1524001"/>
              <a:ext cx="1386156" cy="1584960"/>
            </a:xfrm>
            <a:prstGeom prst="rect">
              <a:avLst/>
            </a:prstGeom>
          </p:spPr>
        </p:pic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9D208B6B-40B2-44E2-87D0-C79ABFE1EB91}"/>
                </a:ext>
              </a:extLst>
            </p:cNvPr>
            <p:cNvCxnSpPr/>
            <p:nvPr/>
          </p:nvCxnSpPr>
          <p:spPr>
            <a:xfrm flipV="1">
              <a:off x="8496300" y="3390900"/>
              <a:ext cx="1211580" cy="84963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5A98C219-6D78-4E6B-BCFB-F05E0D875AAE}"/>
                </a:ext>
              </a:extLst>
            </p:cNvPr>
            <p:cNvCxnSpPr/>
            <p:nvPr/>
          </p:nvCxnSpPr>
          <p:spPr>
            <a:xfrm>
              <a:off x="10584180" y="3238500"/>
              <a:ext cx="1226820" cy="96774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098" name="Picture 2" descr="Push-Powered Catapult Project for Kids">
            <a:extLst>
              <a:ext uri="{FF2B5EF4-FFF2-40B4-BE49-F238E27FC236}">
                <a16:creationId xmlns:a16="http://schemas.microsoft.com/office/drawing/2014/main" id="{F99DAE52-B74F-4EF9-B877-D83257471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908" y="2722201"/>
            <a:ext cx="1522047" cy="96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tone Age - HistoryExtra">
            <a:extLst>
              <a:ext uri="{FF2B5EF4-FFF2-40B4-BE49-F238E27FC236}">
                <a16:creationId xmlns:a16="http://schemas.microsoft.com/office/drawing/2014/main" id="{EADE9F93-E0AE-41DD-9058-875C4D37B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176" y="2225786"/>
            <a:ext cx="1623355" cy="10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ortals to the Past | KS2 Romans">
            <a:extLst>
              <a:ext uri="{FF2B5EF4-FFF2-40B4-BE49-F238E27FC236}">
                <a16:creationId xmlns:a16="http://schemas.microsoft.com/office/drawing/2014/main" id="{15AECBAD-9E48-46CE-86F6-144A35407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055" y="1866809"/>
            <a:ext cx="934975" cy="149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8" descr="Compass - Apps on Google Play">
            <a:extLst>
              <a:ext uri="{FF2B5EF4-FFF2-40B4-BE49-F238E27FC236}">
                <a16:creationId xmlns:a16="http://schemas.microsoft.com/office/drawing/2014/main" id="{92DEFA18-0018-432B-9EC8-A4C438AA215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891F90B-F8CB-43B2-8616-CC818E6CD9E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06166" y="5047557"/>
            <a:ext cx="992817" cy="986494"/>
          </a:xfrm>
          <a:prstGeom prst="rect">
            <a:avLst/>
          </a:prstGeom>
        </p:spPr>
      </p:pic>
      <p:pic>
        <p:nvPicPr>
          <p:cNvPr id="4106" name="Picture 10" descr="Beacon Hill Country Park - leicscountryparks.org.uk">
            <a:extLst>
              <a:ext uri="{FF2B5EF4-FFF2-40B4-BE49-F238E27FC236}">
                <a16:creationId xmlns:a16="http://schemas.microsoft.com/office/drawing/2014/main" id="{5B8F3C74-1058-4AB4-A883-CB9531017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23" y="5020871"/>
            <a:ext cx="1075489" cy="107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B616C58-B2C9-4104-88A8-D76E58EF62F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3" y="151661"/>
            <a:ext cx="1779338" cy="16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783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94B0175-C83A-4082-B9D0-E7317C9B5311}"/>
              </a:ext>
            </a:extLst>
          </p:cNvPr>
          <p:cNvSpPr txBox="1">
            <a:spLocks/>
          </p:cNvSpPr>
          <p:nvPr/>
        </p:nvSpPr>
        <p:spPr>
          <a:xfrm>
            <a:off x="1980855" y="305721"/>
            <a:ext cx="6409268" cy="1533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Trip</a:t>
            </a:r>
            <a:r>
              <a:rPr lang="en-GB" sz="6600" dirty="0">
                <a:latin typeface="+mn-lt"/>
              </a:rPr>
              <a:t> – </a:t>
            </a:r>
          </a:p>
          <a:p>
            <a:r>
              <a:rPr lang="en-GB" sz="4400" dirty="0">
                <a:latin typeface="+mn-lt"/>
              </a:rPr>
              <a:t>Beacon Hill</a:t>
            </a:r>
            <a:endParaRPr lang="en-GB" sz="6700" dirty="0">
              <a:latin typeface="+mn-lt"/>
            </a:endParaRPr>
          </a:p>
        </p:txBody>
      </p:sp>
      <p:sp>
        <p:nvSpPr>
          <p:cNvPr id="8" name="AutoShape 8" descr="Compass - Apps on Google Play">
            <a:extLst>
              <a:ext uri="{FF2B5EF4-FFF2-40B4-BE49-F238E27FC236}">
                <a16:creationId xmlns:a16="http://schemas.microsoft.com/office/drawing/2014/main" id="{92DEFA18-0018-432B-9EC8-A4C438AA215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6" name="Picture 10" descr="Beacon Hill Country Park - leicscountryparks.org.uk">
            <a:extLst>
              <a:ext uri="{FF2B5EF4-FFF2-40B4-BE49-F238E27FC236}">
                <a16:creationId xmlns:a16="http://schemas.microsoft.com/office/drawing/2014/main" id="{5B8F3C74-1058-4AB4-A883-CB9531017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82" y="2636911"/>
            <a:ext cx="2096669" cy="209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B616C58-B2C9-4104-88A8-D76E58EF6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305721"/>
            <a:ext cx="1779338" cy="160606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BACD226-1D85-4CE4-AE81-9212CB610391}"/>
              </a:ext>
            </a:extLst>
          </p:cNvPr>
          <p:cNvSpPr txBox="1"/>
          <p:nvPr/>
        </p:nvSpPr>
        <p:spPr>
          <a:xfrm>
            <a:off x="2915816" y="2318364"/>
            <a:ext cx="547430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4</a:t>
            </a:r>
            <a:r>
              <a:rPr lang="en-US" sz="2800" baseline="30000" dirty="0"/>
              <a:t>th</a:t>
            </a:r>
            <a:r>
              <a:rPr lang="en-US" sz="2800" dirty="0"/>
              <a:t> September 2024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During School hours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Lunch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Water bottle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Appropriate shoes!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Clothing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£5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07633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Daily</a:t>
            </a:r>
            <a:r>
              <a:rPr lang="en-US" dirty="0"/>
              <a:t> – Reading and times tables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Weekly</a:t>
            </a:r>
            <a:r>
              <a:rPr lang="en-US" dirty="0"/>
              <a:t> Spellings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Weekly</a:t>
            </a:r>
            <a:r>
              <a:rPr lang="en-US" dirty="0"/>
              <a:t> Homework – English and </a:t>
            </a:r>
            <a:r>
              <a:rPr lang="en-US" dirty="0" err="1"/>
              <a:t>Maths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Termly</a:t>
            </a:r>
            <a:r>
              <a:rPr lang="en-US" dirty="0"/>
              <a:t> family homework challenge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4C2CAB7-F852-4529-8F32-F6AA4459B2DD}"/>
              </a:ext>
            </a:extLst>
          </p:cNvPr>
          <p:cNvSpPr txBox="1">
            <a:spLocks/>
          </p:cNvSpPr>
          <p:nvPr/>
        </p:nvSpPr>
        <p:spPr>
          <a:xfrm>
            <a:off x="1835696" y="476672"/>
            <a:ext cx="6408712" cy="951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Homework</a:t>
            </a:r>
            <a:endParaRPr lang="en-GB" sz="6600" dirty="0">
              <a:latin typeface="+mn-lt"/>
            </a:endParaRPr>
          </a:p>
        </p:txBody>
      </p:sp>
      <p:pic>
        <p:nvPicPr>
          <p:cNvPr id="6146" name="Picture 2" descr="Children's Reading Records - 40 Pages">
            <a:extLst>
              <a:ext uri="{FF2B5EF4-FFF2-40B4-BE49-F238E27FC236}">
                <a16:creationId xmlns:a16="http://schemas.microsoft.com/office/drawing/2014/main" id="{9A7D9D4E-D6D5-44C4-AF01-D84000CA2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684" y="1700808"/>
            <a:ext cx="1368152" cy="18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EF18DD-3744-407A-8E48-CE29B419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7" y="310763"/>
            <a:ext cx="1779338" cy="1606069"/>
          </a:xfrm>
          <a:prstGeom prst="rect">
            <a:avLst/>
          </a:prstGeom>
        </p:spPr>
      </p:pic>
      <p:pic>
        <p:nvPicPr>
          <p:cNvPr id="6148" name="Picture 4" descr="The Next Tech Thing: Seesaw Starting in K-3 Minnetonka Classrooms">
            <a:extLst>
              <a:ext uri="{FF2B5EF4-FFF2-40B4-BE49-F238E27FC236}">
                <a16:creationId xmlns:a16="http://schemas.microsoft.com/office/drawing/2014/main" id="{3F672B54-4F14-4ADB-88A0-C0FDFED70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65104"/>
            <a:ext cx="1547664" cy="891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974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4C2CAB7-F852-4529-8F32-F6AA4459B2DD}"/>
              </a:ext>
            </a:extLst>
          </p:cNvPr>
          <p:cNvSpPr txBox="1">
            <a:spLocks/>
          </p:cNvSpPr>
          <p:nvPr/>
        </p:nvSpPr>
        <p:spPr>
          <a:xfrm>
            <a:off x="1835696" y="476672"/>
            <a:ext cx="6408712" cy="951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Homework…</a:t>
            </a:r>
            <a:endParaRPr lang="en-GB" sz="6600" dirty="0">
              <a:latin typeface="+mn-l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7EF18DD-3744-407A-8E48-CE29B4192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7" y="310763"/>
            <a:ext cx="1779338" cy="1606069"/>
          </a:xfrm>
          <a:prstGeom prst="rect">
            <a:avLst/>
          </a:prstGeom>
        </p:spPr>
      </p:pic>
      <p:pic>
        <p:nvPicPr>
          <p:cNvPr id="6148" name="Picture 4" descr="The Next Tech Thing: Seesaw Starting in K-3 Minnetonka Classrooms">
            <a:extLst>
              <a:ext uri="{FF2B5EF4-FFF2-40B4-BE49-F238E27FC236}">
                <a16:creationId xmlns:a16="http://schemas.microsoft.com/office/drawing/2014/main" id="{3F672B54-4F14-4ADB-88A0-C0FDFED70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62" y="2563878"/>
            <a:ext cx="1547664" cy="891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Times Tables Rock Stars: Play">
            <a:extLst>
              <a:ext uri="{FF2B5EF4-FFF2-40B4-BE49-F238E27FC236}">
                <a16:creationId xmlns:a16="http://schemas.microsoft.com/office/drawing/2014/main" id="{27C8F1CF-33DE-4F3A-BD81-A0936E48F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284984"/>
            <a:ext cx="29051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Bug Club – JMPS">
            <a:extLst>
              <a:ext uri="{FF2B5EF4-FFF2-40B4-BE49-F238E27FC236}">
                <a16:creationId xmlns:a16="http://schemas.microsoft.com/office/drawing/2014/main" id="{66C0ED02-C91F-43AE-A410-CD833A10B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295360"/>
            <a:ext cx="1944216" cy="222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90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2748" y="206747"/>
            <a:ext cx="7886700" cy="132556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+mn-lt"/>
              </a:rPr>
              <a:t>Learning Powers	</a:t>
            </a:r>
            <a:endParaRPr lang="en-GB" sz="6000" dirty="0">
              <a:latin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D0FFFA-2AD3-4CDD-B706-A3AEEA574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5438" y="1700808"/>
            <a:ext cx="1847829" cy="26480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4999D5-456A-49A4-9D07-369F382282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3" y="1824201"/>
            <a:ext cx="1822574" cy="26007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3E4180F-4E38-4B55-BD2E-68DE90B463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427" y="1615058"/>
            <a:ext cx="1894848" cy="27337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FBCD454-286E-4D16-88A4-5046B07598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7561" y="4048840"/>
            <a:ext cx="1828868" cy="26480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B013C99-57F2-42F1-A8E8-7E3E35A23F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324" y="4003247"/>
            <a:ext cx="1837886" cy="26935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A34725D-1063-4749-AE4E-2ED39F6265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" y="158238"/>
            <a:ext cx="1779338" cy="16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46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5" y="472908"/>
            <a:ext cx="394335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+mn-lt"/>
              </a:rPr>
              <a:t>Class Dojo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296A73-B9FD-4505-9123-09A16DBB6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2402"/>
            <a:ext cx="1779338" cy="1606069"/>
          </a:xfrm>
          <a:prstGeom prst="rect">
            <a:avLst/>
          </a:prstGeom>
        </p:spPr>
      </p:pic>
      <p:pic>
        <p:nvPicPr>
          <p:cNvPr id="9218" name="Picture 2" descr="ClassDojo - YouTube">
            <a:extLst>
              <a:ext uri="{FF2B5EF4-FFF2-40B4-BE49-F238E27FC236}">
                <a16:creationId xmlns:a16="http://schemas.microsoft.com/office/drawing/2014/main" id="{631CA2BD-930E-4F60-AD04-2A3EC2E71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16832"/>
            <a:ext cx="266429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E6570C-7A5E-4664-828D-75FC886E8BCB}"/>
              </a:ext>
            </a:extLst>
          </p:cNvPr>
          <p:cNvSpPr txBox="1"/>
          <p:nvPr/>
        </p:nvSpPr>
        <p:spPr>
          <a:xfrm>
            <a:off x="1763688" y="4797152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/>
              <a:t>Barley Croft Dojo Shop</a:t>
            </a:r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1907727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4301" y="585993"/>
            <a:ext cx="4375398" cy="903634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latin typeface="+mn-lt"/>
              </a:rPr>
              <a:t>School Uniform</a:t>
            </a:r>
            <a:endParaRPr lang="en-GB" sz="540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1763688" cy="1591943"/>
          </a:xfrm>
          <a:prstGeom prst="rect">
            <a:avLst/>
          </a:prstGeom>
        </p:spPr>
      </p:pic>
      <p:pic>
        <p:nvPicPr>
          <p:cNvPr id="11266" name="Picture 2" descr="CityComfort Girls Cardigan, Long Sleeve Button Down School Cardigan for Kids">
            <a:extLst>
              <a:ext uri="{FF2B5EF4-FFF2-40B4-BE49-F238E27FC236}">
                <a16:creationId xmlns:a16="http://schemas.microsoft.com/office/drawing/2014/main" id="{5AA28158-147C-4134-9FE7-3B5441596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121527"/>
            <a:ext cx="130763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Navy Blue Crew Neck School Sweater (3-16yrs)">
            <a:extLst>
              <a:ext uri="{FF2B5EF4-FFF2-40B4-BE49-F238E27FC236}">
                <a16:creationId xmlns:a16="http://schemas.microsoft.com/office/drawing/2014/main" id="{C44F5519-E5A6-4F56-A328-C1FE3B810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962" y="5081989"/>
            <a:ext cx="115212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Boys 'Robert' Plus Fit School Trousers - Black">
            <a:extLst>
              <a:ext uri="{FF2B5EF4-FFF2-40B4-BE49-F238E27FC236}">
                <a16:creationId xmlns:a16="http://schemas.microsoft.com/office/drawing/2014/main" id="{8EB7CADC-8C10-4A85-9B4F-C8DAC4FC2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956" y="2668615"/>
            <a:ext cx="1415583" cy="212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Grey School Formal Slim Leg Trousers (3-17yrs)">
            <a:extLst>
              <a:ext uri="{FF2B5EF4-FFF2-40B4-BE49-F238E27FC236}">
                <a16:creationId xmlns:a16="http://schemas.microsoft.com/office/drawing/2014/main" id="{0AB69D4D-BA4C-4848-A5F0-A77A3276E9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3" t="9980" r="13050" b="9263"/>
          <a:stretch/>
        </p:blipFill>
        <p:spPr bwMode="auto">
          <a:xfrm>
            <a:off x="4203292" y="2671723"/>
            <a:ext cx="1263423" cy="212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Girls School Uniform Pleated Bow Pinafore Dress Black Grey Navy Ages 3-16y">
            <a:extLst>
              <a:ext uri="{FF2B5EF4-FFF2-40B4-BE49-F238E27FC236}">
                <a16:creationId xmlns:a16="http://schemas.microsoft.com/office/drawing/2014/main" id="{C0DF7B43-5782-432A-8B93-605793D4F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660" y="2668615"/>
            <a:ext cx="1197583" cy="212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Hush Puppies Liam Black School Shoes ...">
            <a:extLst>
              <a:ext uri="{FF2B5EF4-FFF2-40B4-BE49-F238E27FC236}">
                <a16:creationId xmlns:a16="http://schemas.microsoft.com/office/drawing/2014/main" id="{7A9FE2D1-66DE-4E14-9D48-0496FA2B1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34" y="5301208"/>
            <a:ext cx="1547304" cy="102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White 100% Cotton Short Sleeve Polo Shirts 2 Pack (3-16yrs)">
            <a:extLst>
              <a:ext uri="{FF2B5EF4-FFF2-40B4-BE49-F238E27FC236}">
                <a16:creationId xmlns:a16="http://schemas.microsoft.com/office/drawing/2014/main" id="{427A6EED-10B1-49E0-8552-70C1414DE3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5" t="16739" r="10866" b="18581"/>
          <a:stretch/>
        </p:blipFill>
        <p:spPr bwMode="auto">
          <a:xfrm>
            <a:off x="161076" y="2877111"/>
            <a:ext cx="1067442" cy="127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0" name="Picture 16" descr="Bluemax Banner Millfield Unisex 3PMBLUE Polo Shirt">
            <a:extLst>
              <a:ext uri="{FF2B5EF4-FFF2-40B4-BE49-F238E27FC236}">
                <a16:creationId xmlns:a16="http://schemas.microsoft.com/office/drawing/2014/main" id="{86D096D4-E88E-4001-B4EB-49940F1E2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764" y="2851075"/>
            <a:ext cx="1260888" cy="127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304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5696" y="340111"/>
            <a:ext cx="4087366" cy="1325563"/>
          </a:xfrm>
        </p:spPr>
        <p:txBody>
          <a:bodyPr>
            <a:normAutofit/>
          </a:bodyPr>
          <a:lstStyle/>
          <a:p>
            <a:r>
              <a:rPr lang="en-US" sz="8000" dirty="0">
                <a:latin typeface="+mn-lt"/>
              </a:rPr>
              <a:t>PE</a:t>
            </a:r>
            <a:endParaRPr lang="en-GB" sz="8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317" y="3421415"/>
            <a:ext cx="4975784" cy="331236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r>
              <a:rPr lang="en-US" sz="2800" dirty="0"/>
              <a:t>Integrity – Mrs Sumner</a:t>
            </a:r>
          </a:p>
          <a:p>
            <a:pPr marL="0" indent="0" algn="ctr">
              <a:buNone/>
            </a:pPr>
            <a:r>
              <a:rPr lang="en-US" sz="2800" b="1" dirty="0"/>
              <a:t>Monday</a:t>
            </a:r>
          </a:p>
          <a:p>
            <a:pPr marL="0" indent="0" algn="ctr">
              <a:buNone/>
            </a:pPr>
            <a:endParaRPr lang="en-US" sz="2800" dirty="0"/>
          </a:p>
          <a:p>
            <a:pPr marL="0" indent="0" algn="ctr">
              <a:buNone/>
            </a:pPr>
            <a:r>
              <a:rPr lang="en-US" sz="2800" dirty="0"/>
              <a:t>Ambition - Mrs Guedes</a:t>
            </a:r>
          </a:p>
          <a:p>
            <a:pPr marL="0" indent="0" algn="ctr">
              <a:buNone/>
            </a:pPr>
            <a:r>
              <a:rPr lang="en-US" sz="2800" b="1" dirty="0"/>
              <a:t>Monday</a:t>
            </a:r>
          </a:p>
          <a:p>
            <a:pPr marL="0" indent="0" algn="ctr">
              <a:buNone/>
            </a:pPr>
            <a:endParaRPr lang="en-US" sz="2800" dirty="0"/>
          </a:p>
          <a:p>
            <a:pPr marL="0" indent="0" algn="ctr">
              <a:buNone/>
            </a:pPr>
            <a:endParaRPr lang="en-US" sz="2800" dirty="0"/>
          </a:p>
          <a:p>
            <a:pPr marL="0" indent="0" algn="ctr">
              <a:buNone/>
            </a:pPr>
            <a:r>
              <a:rPr lang="en-US" sz="2800" dirty="0"/>
              <a:t>Democracy - Mrs Bromley and Miss </a:t>
            </a:r>
            <a:r>
              <a:rPr lang="en-US" sz="2800" dirty="0" err="1"/>
              <a:t>Cockram</a:t>
            </a:r>
            <a:endParaRPr lang="en-US" sz="2800" dirty="0"/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2">
                    <a:lumMod val="10000"/>
                  </a:schemeClr>
                </a:solidFill>
              </a:rPr>
              <a:t>Thursday</a:t>
            </a:r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endParaRPr lang="en-US" sz="18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89026" y="2048671"/>
            <a:ext cx="4946656" cy="108940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Please ensure children come to school on their PE day dressed in PE kit.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07" y="260648"/>
            <a:ext cx="1526037" cy="1377434"/>
          </a:xfrm>
          <a:prstGeom prst="rect">
            <a:avLst/>
          </a:prstGeom>
        </p:spPr>
      </p:pic>
      <p:sp>
        <p:nvSpPr>
          <p:cNvPr id="6" name="AutoShape 2" descr="Kids T Shirts Football Tops Gym Boys Girls School P.E Sports Fitness Running Top T-Shirt">
            <a:extLst>
              <a:ext uri="{FF2B5EF4-FFF2-40B4-BE49-F238E27FC236}">
                <a16:creationId xmlns:a16="http://schemas.microsoft.com/office/drawing/2014/main" id="{93E67114-56CD-433F-BD7A-ECBEE82C6B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4" name="Picture 4" descr="BRUNELLO CUCINELLI Cotton-Jersey T-Shirt">
            <a:extLst>
              <a:ext uri="{FF2B5EF4-FFF2-40B4-BE49-F238E27FC236}">
                <a16:creationId xmlns:a16="http://schemas.microsoft.com/office/drawing/2014/main" id="{295B13F8-8BC3-4453-BD8E-05E65B4FF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788" y="2105309"/>
            <a:ext cx="11881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Gildan GI5000 - Durable Heavy 100% Cotton Round Collar Unisex T-Shirt Black - M">
            <a:extLst>
              <a:ext uri="{FF2B5EF4-FFF2-40B4-BE49-F238E27FC236}">
                <a16:creationId xmlns:a16="http://schemas.microsoft.com/office/drawing/2014/main" id="{4B2C0557-EFBF-40B5-B0ED-0F81626C43D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8" name="Picture 8">
            <a:extLst>
              <a:ext uri="{FF2B5EF4-FFF2-40B4-BE49-F238E27FC236}">
                <a16:creationId xmlns:a16="http://schemas.microsoft.com/office/drawing/2014/main" id="{BE77EA0C-5561-4510-BD33-86E101E9E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18" y="2129640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Boys Grey Jogging Bottoms (1-7yrs)">
            <a:extLst>
              <a:ext uri="{FF2B5EF4-FFF2-40B4-BE49-F238E27FC236}">
                <a16:creationId xmlns:a16="http://schemas.microsoft.com/office/drawing/2014/main" id="{99A7D4A0-1CC2-4678-8720-EF547C0F4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094" y="3817292"/>
            <a:ext cx="1068224" cy="149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Kids Essentials Boys Girls PE Shorts School Games Gym Football Shadow Stripe Many Colours">
            <a:extLst>
              <a:ext uri="{FF2B5EF4-FFF2-40B4-BE49-F238E27FC236}">
                <a16:creationId xmlns:a16="http://schemas.microsoft.com/office/drawing/2014/main" id="{4617B388-DC9A-4BD9-B2B4-6AD3BAF1E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962063"/>
            <a:ext cx="1137124" cy="130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Navy Mesh Sports Trainers">
            <a:extLst>
              <a:ext uri="{FF2B5EF4-FFF2-40B4-BE49-F238E27FC236}">
                <a16:creationId xmlns:a16="http://schemas.microsoft.com/office/drawing/2014/main" id="{59359722-B6C4-48DA-BC6A-0DA30DB65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967" y="5334141"/>
            <a:ext cx="914610" cy="123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276BA45-98A4-437E-86D9-79F0A0B3C7CB}"/>
              </a:ext>
            </a:extLst>
          </p:cNvPr>
          <p:cNvSpPr txBox="1"/>
          <p:nvPr/>
        </p:nvSpPr>
        <p:spPr>
          <a:xfrm>
            <a:off x="7372742" y="531168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</a:t>
            </a:r>
            <a:endParaRPr lang="en-GB" dirty="0"/>
          </a:p>
        </p:txBody>
      </p:sp>
      <p:pic>
        <p:nvPicPr>
          <p:cNvPr id="10256" name="Picture 16" descr="Navy Blue Cotton Rich Zip Through Sports Hoodie (3-16yrs)">
            <a:extLst>
              <a:ext uri="{FF2B5EF4-FFF2-40B4-BE49-F238E27FC236}">
                <a16:creationId xmlns:a16="http://schemas.microsoft.com/office/drawing/2014/main" id="{BB94F276-62E0-4DEF-81E3-C96EB198D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206" y="291461"/>
            <a:ext cx="1188132" cy="178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124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945" y="4493451"/>
            <a:ext cx="2611727" cy="19487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42288" y="447423"/>
            <a:ext cx="59824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Returning</a:t>
            </a:r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this year…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802" y="1916832"/>
            <a:ext cx="2611727" cy="19562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088" y="1936509"/>
            <a:ext cx="2067767" cy="20677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A93004-31B9-4EE2-B482-1510C134C5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7" y="310763"/>
            <a:ext cx="1779338" cy="16060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0CBE7E-0EB7-4DD2-94DD-F291E04E9D9E}"/>
              </a:ext>
            </a:extLst>
          </p:cNvPr>
          <p:cNvSpPr txBox="1"/>
          <p:nvPr/>
        </p:nvSpPr>
        <p:spPr>
          <a:xfrm>
            <a:off x="5364088" y="4374434"/>
            <a:ext cx="2611727" cy="21852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400" dirty="0">
              <a:latin typeface="Ink Free" panose="03080402000500000000" pitchFamily="66" charset="0"/>
            </a:endParaRPr>
          </a:p>
          <a:p>
            <a:pPr algn="ctr"/>
            <a:r>
              <a:rPr lang="en-US" sz="3200" dirty="0">
                <a:latin typeface="Ink Free" panose="03080402000500000000" pitchFamily="66" charset="0"/>
              </a:rPr>
              <a:t>Parent </a:t>
            </a:r>
          </a:p>
          <a:p>
            <a:pPr algn="ctr"/>
            <a:r>
              <a:rPr lang="en-US" sz="3200" dirty="0">
                <a:latin typeface="Ink Free" panose="03080402000500000000" pitchFamily="66" charset="0"/>
              </a:rPr>
              <a:t>Exhibition</a:t>
            </a:r>
          </a:p>
          <a:p>
            <a:pPr algn="ctr"/>
            <a:endParaRPr lang="en-US" sz="2400" dirty="0"/>
          </a:p>
          <a:p>
            <a:pPr algn="ctr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35894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7"/>
            <a:ext cx="1944216" cy="1754891"/>
          </a:xfrm>
          <a:prstGeom prst="rect">
            <a:avLst/>
          </a:prstGeom>
        </p:spPr>
      </p:pic>
      <p:pic>
        <p:nvPicPr>
          <p:cNvPr id="7" name="Picture 2" descr="Children's Reading Records - 40 Pages">
            <a:extLst>
              <a:ext uri="{FF2B5EF4-FFF2-40B4-BE49-F238E27FC236}">
                <a16:creationId xmlns:a16="http://schemas.microsoft.com/office/drawing/2014/main" id="{C7D27EE5-335E-40D1-8101-662E30CDA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40550"/>
            <a:ext cx="1368152" cy="18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2" descr="Quadra Classic Book Bag - 5 Litres">
            <a:extLst>
              <a:ext uri="{FF2B5EF4-FFF2-40B4-BE49-F238E27FC236}">
                <a16:creationId xmlns:a16="http://schemas.microsoft.com/office/drawing/2014/main" id="{68F56BD9-F492-4119-9391-940936BD2B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292" name="Picture 4" descr="Quadra Classic Book Bag - 5 Litres">
            <a:extLst>
              <a:ext uri="{FF2B5EF4-FFF2-40B4-BE49-F238E27FC236}">
                <a16:creationId xmlns:a16="http://schemas.microsoft.com/office/drawing/2014/main" id="{8E6A20B7-BAB0-4F70-8909-F3F61B363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23947"/>
            <a:ext cx="2297633" cy="211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>
            <a:extLst>
              <a:ext uri="{FF2B5EF4-FFF2-40B4-BE49-F238E27FC236}">
                <a16:creationId xmlns:a16="http://schemas.microsoft.com/office/drawing/2014/main" id="{7A87139D-800A-4626-8FAA-C3FE6B0BF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457" y="2359922"/>
            <a:ext cx="2190959" cy="2921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69F273DC-5912-4A6A-AC42-1D406C717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4301" y="585993"/>
            <a:ext cx="4375398" cy="90363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+mn-lt"/>
              </a:rPr>
              <a:t>Reminders</a:t>
            </a:r>
            <a:endParaRPr lang="en-GB" sz="5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952464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0566" y="241059"/>
            <a:ext cx="4015358" cy="132556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+mn-lt"/>
              </a:rPr>
              <a:t>Contact</a:t>
            </a:r>
            <a:endParaRPr lang="en-GB" sz="6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2305051"/>
            <a:ext cx="6720489" cy="30832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Class Teacher / Teaching Assistant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Phase Leader (Mrs Bromley)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Senior Leader (</a:t>
            </a:r>
            <a:r>
              <a:rPr lang="en-US" sz="1800" dirty="0" err="1"/>
              <a:t>Mr</a:t>
            </a:r>
            <a:r>
              <a:rPr lang="en-US" sz="1800" dirty="0"/>
              <a:t> Easton, Mrs </a:t>
            </a:r>
            <a:r>
              <a:rPr lang="en-US" sz="1800" dirty="0" err="1"/>
              <a:t>Ellson</a:t>
            </a:r>
            <a:r>
              <a:rPr lang="en-US" sz="1800" dirty="0"/>
              <a:t>, </a:t>
            </a:r>
            <a:r>
              <a:rPr lang="en-US" sz="1800" dirty="0" err="1"/>
              <a:t>Mr</a:t>
            </a:r>
            <a:r>
              <a:rPr lang="en-US" sz="1800" dirty="0"/>
              <a:t> </a:t>
            </a:r>
            <a:r>
              <a:rPr lang="en-US" sz="1800" dirty="0" err="1"/>
              <a:t>Canham</a:t>
            </a:r>
            <a:r>
              <a:rPr lang="en-US" sz="1800" dirty="0"/>
              <a:t> &amp;Mrs </a:t>
            </a:r>
            <a:r>
              <a:rPr lang="en-US" sz="1800" dirty="0" err="1"/>
              <a:t>Dulieu</a:t>
            </a:r>
            <a:r>
              <a:rPr lang="en-US" sz="1800" dirty="0"/>
              <a:t>)</a:t>
            </a:r>
            <a:endParaRPr lang="en-GB" sz="1800" dirty="0"/>
          </a:p>
        </p:txBody>
      </p:sp>
      <p:sp>
        <p:nvSpPr>
          <p:cNvPr id="4" name="Down Arrow 3"/>
          <p:cNvSpPr/>
          <p:nvPr/>
        </p:nvSpPr>
        <p:spPr>
          <a:xfrm>
            <a:off x="1466193" y="2788526"/>
            <a:ext cx="307427" cy="496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" name="Down Arrow 4"/>
          <p:cNvSpPr/>
          <p:nvPr/>
        </p:nvSpPr>
        <p:spPr>
          <a:xfrm>
            <a:off x="1466194" y="3929431"/>
            <a:ext cx="307427" cy="496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9" y="201917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6826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9712" y="360217"/>
            <a:ext cx="4968552" cy="132556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+mn-lt"/>
              </a:rPr>
              <a:t>Questions…</a:t>
            </a:r>
            <a:endParaRPr lang="en-GB" sz="600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08346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303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0BEE70541CE74EA79C02C4BD2939A4" ma:contentTypeVersion="14" ma:contentTypeDescription="Create a new document." ma:contentTypeScope="" ma:versionID="a076a44aecabefcd3c4e28065bb9b91a">
  <xsd:schema xmlns:xsd="http://www.w3.org/2001/XMLSchema" xmlns:xs="http://www.w3.org/2001/XMLSchema" xmlns:p="http://schemas.microsoft.com/office/2006/metadata/properties" xmlns:ns2="af405986-362f-447b-9c20-868ce5fac666" xmlns:ns3="f0ec8de1-9b48-4aa3-b4e5-cd07015d989d" targetNamespace="http://schemas.microsoft.com/office/2006/metadata/properties" ma:root="true" ma:fieldsID="937ac3dda8ecdd1e75e09a4264b025ff" ns2:_="" ns3:_="">
    <xsd:import namespace="af405986-362f-447b-9c20-868ce5fac666"/>
    <xsd:import namespace="f0ec8de1-9b48-4aa3-b4e5-cd07015d98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405986-362f-447b-9c20-868ce5fac6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4e9bdaa-5bb2-47e7-84ff-94d6834bfea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c8de1-9b48-4aa3-b4e5-cd07015d98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9ef0cc0-b071-464d-89d3-a7d727f70d92}" ma:internalName="TaxCatchAll" ma:showField="CatchAllData" ma:web="f0ec8de1-9b48-4aa3-b4e5-cd07015d98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f405986-362f-447b-9c20-868ce5fac666">
      <Terms xmlns="http://schemas.microsoft.com/office/infopath/2007/PartnerControls"/>
    </lcf76f155ced4ddcb4097134ff3c332f>
    <TaxCatchAll xmlns="f0ec8de1-9b48-4aa3-b4e5-cd07015d989d" xsi:nil="true"/>
  </documentManagement>
</p:properties>
</file>

<file path=customXml/itemProps1.xml><?xml version="1.0" encoding="utf-8"?>
<ds:datastoreItem xmlns:ds="http://schemas.openxmlformats.org/officeDocument/2006/customXml" ds:itemID="{AD318B97-2F66-42DB-A8C9-9FF85506CD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7E848D-02CD-49C7-9970-3986396BEF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f405986-362f-447b-9c20-868ce5fac666"/>
    <ds:schemaRef ds:uri="f0ec8de1-9b48-4aa3-b4e5-cd07015d98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04191A-4EC2-4C6C-A80E-F3412BB4707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11360ed7-6a7f-4b69-a2fd-fafd5ff808ae"/>
    <ds:schemaRef ds:uri="34bf0ba5-d5b6-4564-9c98-c451802672e3"/>
    <ds:schemaRef ds:uri="http://www.w3.org/XML/1998/namespace"/>
    <ds:schemaRef ds:uri="af405986-362f-447b-9c20-868ce5fac666"/>
    <ds:schemaRef ds:uri="f0ec8de1-9b48-4aa3-b4e5-cd07015d989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297</TotalTime>
  <Words>208</Words>
  <Application>Microsoft Office PowerPoint</Application>
  <PresentationFormat>On-screen Show (4:3)</PresentationFormat>
  <Paragraphs>76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Ink Free</vt:lpstr>
      <vt:lpstr>Letter-join Plus 4</vt:lpstr>
      <vt:lpstr>Wingdings 3</vt:lpstr>
      <vt:lpstr>Office Theme</vt:lpstr>
      <vt:lpstr>   Welcome to  Year 3 and 4</vt:lpstr>
      <vt:lpstr>Meet the Team:</vt:lpstr>
      <vt:lpstr>English – Autumn Term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Learning Powers </vt:lpstr>
      <vt:lpstr>Class Dojo</vt:lpstr>
      <vt:lpstr>School Uniform</vt:lpstr>
      <vt:lpstr>PE</vt:lpstr>
      <vt:lpstr>PowerPoint Presentation</vt:lpstr>
      <vt:lpstr>Reminders</vt:lpstr>
      <vt:lpstr>Contact</vt:lpstr>
      <vt:lpstr>Questions…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KS2!</dc:title>
  <dc:creator>Beth Davies</dc:creator>
  <cp:lastModifiedBy>James Canham</cp:lastModifiedBy>
  <cp:revision>36</cp:revision>
  <dcterms:created xsi:type="dcterms:W3CDTF">2012-09-11T12:16:21Z</dcterms:created>
  <dcterms:modified xsi:type="dcterms:W3CDTF">2024-09-05T09:09:59Z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0x010100CB0BEE70541CE74EA79C02C4BD2939A4</vt:lpwstr>
  </property>
</Properties>
</file>