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4"/>
  </p:sldMasterIdLst>
  <p:notesMasterIdLst>
    <p:notesMasterId r:id="rId20"/>
  </p:notesMasterIdLst>
  <p:sldIdLst>
    <p:sldId id="256" r:id="rId5"/>
    <p:sldId id="273" r:id="rId6"/>
    <p:sldId id="258" r:id="rId7"/>
    <p:sldId id="266" r:id="rId8"/>
    <p:sldId id="259" r:id="rId9"/>
    <p:sldId id="277" r:id="rId10"/>
    <p:sldId id="271" r:id="rId11"/>
    <p:sldId id="270" r:id="rId12"/>
    <p:sldId id="265" r:id="rId13"/>
    <p:sldId id="274" r:id="rId14"/>
    <p:sldId id="272" r:id="rId15"/>
    <p:sldId id="263" r:id="rId16"/>
    <p:sldId id="269" r:id="rId17"/>
    <p:sldId id="275" r:id="rId18"/>
    <p:sldId id="26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33760-3F6B-44F7-B6E3-967ACB0A9D9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40EC9-BE44-4F9A-BD96-BFE0DE8BC6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777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Add</a:t>
            </a:r>
            <a:r>
              <a:rPr lang="en-US" baseline="0" dirty="0"/>
              <a:t> in photos of staff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5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7E3D7-68B7-4279-ABC2-F4EFDD8B18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0066CE-4527-4621-993B-F657A5D874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8E776-B2D2-4894-ADB9-ED4DEF4CD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73BAF-4A7A-419B-9A0E-07E4ED583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3214A-DBEB-4458-9434-A75D94BF9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23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A909-0AF5-471C-99E6-41325AA2A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D220FA-7A1B-4BF7-A423-7B6D6428A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2A6AD-4A7A-44CB-8180-F61016C47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1B8F1-BE2A-4450-88D4-2260BE4A4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F35F66-7BB9-4D3E-A16C-809FA4E82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674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A4CF3-3708-4F32-AB5B-26B50E452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86C134-BB7F-454C-9198-D3AD90FAA8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E516C-5C49-42F8-8020-512B6AF2E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B0C91-C772-436D-BD13-2FFC8EAAE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C4738-16EC-4006-8481-B8D723D52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050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5B934-BDEA-4CCA-914C-093A0AF22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D7FD3-4DF3-4A51-B5FA-02327D5CC8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ACE88A-FFE8-49DB-8C31-354CF5C0EF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C9C97E-EC62-41E5-8655-637E6CCA8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E7D27-9B50-492B-B571-CB2E197E0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B598D9-7930-45A7-87DD-0D9665FC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560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823F8-EEBC-4CDD-ABC0-60D908289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F71F04-4401-4513-8179-B9C207BC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382A00-60C6-4175-9375-12843D5B6D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ED214-C13B-485D-AE14-A0427CB858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AD2BD7-327F-4CF2-89C9-62279811BE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03C767-9FEB-44E8-AD0A-9508EF1B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89C1B3-CC25-41C5-80D8-78878BE44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B0B7BD-64EF-467F-8B8B-04472AECE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4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A6BDE-3E06-4C8E-94E6-DCEBB8D7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C80E13-47FA-453C-A779-75EBBF86C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79BCA7-59A4-4897-B7C5-B1EF93029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6F9DF4-E52E-4506-9DB7-DB4FBD5B9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30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462D-95D9-4B49-A486-2A9912B5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1134E-6BDB-45E1-8B34-79E4D1473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76464C-3498-4A44-9110-8926955A9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476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C4B05-F14E-48C8-95BE-B3D076782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88E97-C94B-48AA-98AB-D1758F100D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942EEF-4E48-46D0-B5E6-4369F80054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1D455-D113-4A78-8C8F-0E404851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CCF93-7101-451F-89D8-3C69B5167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A785C8-A73D-4B5D-B892-0C18AB0B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253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77FB2-3B87-4055-BBC3-F8E9E508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63001C-EFA0-407D-AD13-B838B003E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B50A9C-D6F5-4DCA-9793-A03A161565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08764E-9989-48BD-A41F-4A2D9BEF2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5CD066-1856-49FC-8712-DC4949EE1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312CAE-C881-4815-AC5E-4E7E2FDBD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71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A5A2D-B8DA-434C-B094-47647A231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570351-F626-4A24-87C6-C3A1614E9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238B0B-81C0-4C7E-BBA7-03FDAC711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6FE3D-D246-4C21-9AE3-CE3175AB7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2BD0A-D2D6-4FF4-8651-FEA41A01F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257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67D5F9-CE36-4549-A889-66DDABFFA7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475308-46F4-4282-BE4C-670D5BE33B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DE40E-D303-4B03-879B-7965E1B7A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D802D-195F-4C4B-9147-A255FBB89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1DEB7-2BAE-4346-B6D0-6789CE36D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965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1FCF2A-3182-41A7-BAD0-E80D4DB97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10567-DC5F-4A87-950A-6ED7AC809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249C9-29D0-47A9-ADB7-CAAF842C72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54064-E206-4F1D-A50C-F303F68A03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734E5-FAA9-474D-95BC-74537E0A76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3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988840"/>
            <a:ext cx="7632848" cy="2880320"/>
          </a:xfrm>
        </p:spPr>
        <p:txBody>
          <a:bodyPr>
            <a:noAutofit/>
          </a:bodyPr>
          <a:lstStyle/>
          <a:p>
            <a:br>
              <a:rPr lang="en-GB" sz="8000" dirty="0">
                <a:solidFill>
                  <a:srgbClr val="FFFF00"/>
                </a:solidFill>
                <a:latin typeface="Comic Sans MS" pitchFamily="66" charset="0"/>
              </a:rPr>
            </a:br>
            <a:br>
              <a:rPr lang="en-GB" sz="8000" dirty="0">
                <a:solidFill>
                  <a:srgbClr val="FFFF00"/>
                </a:solidFill>
                <a:latin typeface="+mn-lt"/>
              </a:rPr>
            </a:br>
            <a:r>
              <a:rPr lang="en-GB" sz="8000" dirty="0">
                <a:latin typeface="+mn-lt"/>
              </a:rPr>
              <a:t> Welcome to </a:t>
            </a:r>
            <a:br>
              <a:rPr lang="en-GB" sz="8000" dirty="0">
                <a:latin typeface="+mn-lt"/>
              </a:rPr>
            </a:br>
            <a:r>
              <a:rPr lang="en-GB" sz="8000" dirty="0">
                <a:latin typeface="+mn-lt"/>
              </a:rPr>
              <a:t>Year 3 and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727786-C0E4-478A-8DDE-3F0F4CA31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8"/>
            <a:ext cx="2304256" cy="207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46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0833" y="404664"/>
            <a:ext cx="6447501" cy="990600"/>
          </a:xfrm>
        </p:spPr>
        <p:txBody>
          <a:bodyPr/>
          <a:lstStyle/>
          <a:p>
            <a:r>
              <a:rPr lang="en-US" b="1" dirty="0">
                <a:latin typeface="+mn-lt"/>
              </a:rPr>
              <a:t>Meet the Team:</a:t>
            </a:r>
            <a:endParaRPr lang="en-GB" b="1" dirty="0">
              <a:latin typeface="+mn-lt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7504" y="3553053"/>
            <a:ext cx="9433048" cy="4521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Miss Gangat (Phase leader)            </a:t>
            </a:r>
            <a:r>
              <a:rPr lang="en-US" sz="2000" dirty="0" err="1"/>
              <a:t>Mrs</a:t>
            </a:r>
            <a:r>
              <a:rPr lang="en-US" sz="2000" dirty="0"/>
              <a:t> </a:t>
            </a:r>
            <a:r>
              <a:rPr lang="en-US" sz="2000" dirty="0" err="1"/>
              <a:t>Sacranie</a:t>
            </a:r>
            <a:r>
              <a:rPr lang="en-US" sz="2000" dirty="0"/>
              <a:t> Year4                   </a:t>
            </a:r>
            <a:r>
              <a:rPr lang="en-US" sz="2000" dirty="0" err="1"/>
              <a:t>Mrs</a:t>
            </a:r>
            <a:r>
              <a:rPr lang="en-US" sz="2000" dirty="0"/>
              <a:t> Sumner Year3 </a:t>
            </a:r>
          </a:p>
          <a:p>
            <a:pPr marL="0" indent="0" algn="ctr">
              <a:buNone/>
            </a:pPr>
            <a:endParaRPr lang="en-US" sz="1350" dirty="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CCEB490F-89D1-4C6B-ABEA-05B0C82017C8}"/>
              </a:ext>
            </a:extLst>
          </p:cNvPr>
          <p:cNvSpPr txBox="1">
            <a:spLocks/>
          </p:cNvSpPr>
          <p:nvPr/>
        </p:nvSpPr>
        <p:spPr>
          <a:xfrm>
            <a:off x="1383054" y="6139746"/>
            <a:ext cx="8085490" cy="4521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Miss Simmonds    Miss Ashby   Miss </a:t>
            </a:r>
            <a:r>
              <a:rPr lang="en-US" sz="2000" dirty="0" err="1"/>
              <a:t>Tuxford</a:t>
            </a:r>
            <a:r>
              <a:rPr lang="en-US" sz="2000" dirty="0"/>
              <a:t>     Miss Plumb</a:t>
            </a:r>
            <a:endParaRPr lang="en-US" sz="135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1AACCB2-97E0-4B3E-AF2C-210E07AB8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77" y="131922"/>
            <a:ext cx="1839156" cy="166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41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302" y="1106625"/>
            <a:ext cx="6408712" cy="638782"/>
          </a:xfrm>
        </p:spPr>
        <p:txBody>
          <a:bodyPr>
            <a:normAutofit fontScale="90000"/>
          </a:bodyPr>
          <a:lstStyle/>
          <a:p>
            <a:r>
              <a:rPr lang="en-GB" sz="6600" b="1" dirty="0">
                <a:latin typeface="+mn-lt"/>
              </a:rPr>
              <a:t>English</a:t>
            </a:r>
            <a:r>
              <a:rPr lang="en-GB" sz="6600" dirty="0">
                <a:latin typeface="+mn-lt"/>
              </a:rPr>
              <a:t> – </a:t>
            </a:r>
            <a:r>
              <a:rPr lang="en-GB" sz="4000" dirty="0">
                <a:latin typeface="+mn-lt"/>
              </a:rPr>
              <a:t>Autumn Term</a:t>
            </a:r>
            <a:br>
              <a:rPr lang="en-GB" sz="4000" dirty="0">
                <a:latin typeface="+mn-lt"/>
              </a:rPr>
            </a:br>
            <a:br>
              <a:rPr lang="en-GB" sz="4000" dirty="0"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DF0474D-5F3C-4727-8720-B91E37CE0D84}"/>
              </a:ext>
            </a:extLst>
          </p:cNvPr>
          <p:cNvSpPr txBox="1">
            <a:spLocks/>
          </p:cNvSpPr>
          <p:nvPr/>
        </p:nvSpPr>
        <p:spPr>
          <a:xfrm>
            <a:off x="3793114" y="5640130"/>
            <a:ext cx="1731583" cy="80037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sz="2000" dirty="0"/>
          </a:p>
          <a:p>
            <a:pPr marL="0" indent="0" algn="ctr">
              <a:buNone/>
            </a:pPr>
            <a:endParaRPr lang="en-US" sz="135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232BA92-0483-4A80-B9C6-B4C566CFD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" y="158238"/>
            <a:ext cx="1779338" cy="16060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6A026AA-AE69-429A-AF43-8E696BB3E514}"/>
              </a:ext>
            </a:extLst>
          </p:cNvPr>
          <p:cNvSpPr txBox="1"/>
          <p:nvPr/>
        </p:nvSpPr>
        <p:spPr>
          <a:xfrm>
            <a:off x="134407" y="1773612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Year 3 and 4</a:t>
            </a:r>
            <a:endParaRPr lang="en-GB" sz="3200" dirty="0"/>
          </a:p>
        </p:txBody>
      </p:sp>
      <p:pic>
        <p:nvPicPr>
          <p:cNvPr id="1026" name="Picture 2" descr="A River | Marc Martin | Bedtime Story ...">
            <a:extLst>
              <a:ext uri="{FF2B5EF4-FFF2-40B4-BE49-F238E27FC236}">
                <a16:creationId xmlns:a16="http://schemas.microsoft.com/office/drawing/2014/main" id="{6A3628DF-9D83-4B6C-B595-8218D3EF4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175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or (Little Myths): Amazon.co.uk ...">
            <a:extLst>
              <a:ext uri="{FF2B5EF4-FFF2-40B4-BE49-F238E27FC236}">
                <a16:creationId xmlns:a16="http://schemas.microsoft.com/office/drawing/2014/main" id="{02FEE877-1FA4-4B57-BC99-D6A85E7D9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2286000"/>
            <a:ext cx="20002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Arthur and the Golden Rope - Brownstone's Mythical Collection 1 by Joe">
            <a:extLst>
              <a:ext uri="{FF2B5EF4-FFF2-40B4-BE49-F238E27FC236}">
                <a16:creationId xmlns:a16="http://schemas.microsoft.com/office/drawing/2014/main" id="{F1EB7FD8-B9DC-4F71-81D7-05DAC62020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Arthur and the Golden Rope: 1 ...">
            <a:extLst>
              <a:ext uri="{FF2B5EF4-FFF2-40B4-BE49-F238E27FC236}">
                <a16:creationId xmlns:a16="http://schemas.microsoft.com/office/drawing/2014/main" id="{6E3BFB27-0E4D-4178-8D8B-558BAF749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49224"/>
            <a:ext cx="181927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307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9846784-7DEE-4CD8-9DF8-A426AF3F4037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Maths</a:t>
            </a:r>
            <a:r>
              <a:rPr lang="en-GB" sz="6600" dirty="0">
                <a:latin typeface="+mn-lt"/>
              </a:rPr>
              <a:t> – </a:t>
            </a:r>
            <a:r>
              <a:rPr lang="en-GB" sz="4000" dirty="0">
                <a:latin typeface="+mn-lt"/>
              </a:rPr>
              <a:t>Autumn Term</a:t>
            </a:r>
            <a:endParaRPr lang="en-GB" sz="6600" dirty="0">
              <a:latin typeface="+mn-lt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14C0BB3-E646-4C37-B018-A73FE1A04DFE}"/>
              </a:ext>
            </a:extLst>
          </p:cNvPr>
          <p:cNvSpPr txBox="1">
            <a:spLocks/>
          </p:cNvSpPr>
          <p:nvPr/>
        </p:nvSpPr>
        <p:spPr>
          <a:xfrm>
            <a:off x="639354" y="1916832"/>
            <a:ext cx="3952056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105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800" b="1" dirty="0">
                <a:latin typeface="Comic Sans MS" panose="030F0702030302020204" pitchFamily="66" charset="0"/>
              </a:rPr>
              <a:t>Year 3 and 4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Place value</a:t>
            </a:r>
          </a:p>
          <a:p>
            <a:r>
              <a:rPr lang="en-GB" dirty="0">
                <a:latin typeface="Comic Sans MS" panose="030F0702030302020204" pitchFamily="66" charset="0"/>
              </a:rPr>
              <a:t>Addition and subtraction</a:t>
            </a:r>
          </a:p>
          <a:p>
            <a:r>
              <a:rPr lang="en-GB" dirty="0">
                <a:latin typeface="Comic Sans MS" panose="030F0702030302020204" pitchFamily="66" charset="0"/>
              </a:rPr>
              <a:t>Multiplication and division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073B0E6-C04A-4C15-BDFE-AE09A4767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1" y="144707"/>
            <a:ext cx="1789295" cy="1615056"/>
          </a:xfrm>
          <a:prstGeom prst="rect">
            <a:avLst/>
          </a:prstGeom>
        </p:spPr>
      </p:pic>
      <p:pic>
        <p:nvPicPr>
          <p:cNvPr id="5122" name="Picture 2" descr="Power Maths 2nd Edition Practice Book 3A: (Power Maths Print 2nd edition)">
            <a:extLst>
              <a:ext uri="{FF2B5EF4-FFF2-40B4-BE49-F238E27FC236}">
                <a16:creationId xmlns:a16="http://schemas.microsoft.com/office/drawing/2014/main" id="{0B149C03-236F-4FA5-B6C0-EB987EEDA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682" y="2132856"/>
            <a:ext cx="1671421" cy="210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ower Maths 2nd Edition Practice Book 4A: (Power Maths Print 2nd edition)">
            <a:extLst>
              <a:ext uri="{FF2B5EF4-FFF2-40B4-BE49-F238E27FC236}">
                <a16:creationId xmlns:a16="http://schemas.microsoft.com/office/drawing/2014/main" id="{1DC4C813-8633-4999-8B8D-938908159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32856"/>
            <a:ext cx="1671421" cy="210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963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94B0175-C83A-4082-B9D0-E7317C9B5311}"/>
              </a:ext>
            </a:extLst>
          </p:cNvPr>
          <p:cNvSpPr txBox="1">
            <a:spLocks/>
          </p:cNvSpPr>
          <p:nvPr/>
        </p:nvSpPr>
        <p:spPr>
          <a:xfrm>
            <a:off x="1836838" y="128215"/>
            <a:ext cx="6767609" cy="1533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Project</a:t>
            </a:r>
            <a:r>
              <a:rPr lang="en-GB" sz="6600" dirty="0">
                <a:latin typeface="+mn-lt"/>
              </a:rPr>
              <a:t> – </a:t>
            </a:r>
          </a:p>
          <a:p>
            <a:r>
              <a:rPr lang="en-GB" sz="4400" dirty="0">
                <a:latin typeface="+mn-lt"/>
              </a:rPr>
              <a:t>How did invaders change Britain ?</a:t>
            </a:r>
            <a:endParaRPr lang="en-GB" sz="6700" dirty="0">
              <a:latin typeface="+mn-lt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EB616C58-B2C9-4104-88A8-D76E58EF6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13" y="116043"/>
            <a:ext cx="1779338" cy="16060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C34A2F-EAF4-40F1-9D3F-B28C8229D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52" y="1734284"/>
            <a:ext cx="9144000" cy="538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83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94B0175-C83A-4082-B9D0-E7317C9B5311}"/>
              </a:ext>
            </a:extLst>
          </p:cNvPr>
          <p:cNvSpPr txBox="1">
            <a:spLocks/>
          </p:cNvSpPr>
          <p:nvPr/>
        </p:nvSpPr>
        <p:spPr>
          <a:xfrm>
            <a:off x="1980855" y="305721"/>
            <a:ext cx="6409268" cy="1533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Trip</a:t>
            </a:r>
            <a:r>
              <a:rPr lang="en-GB" sz="6600" dirty="0">
                <a:latin typeface="+mn-lt"/>
              </a:rPr>
              <a:t> – </a:t>
            </a:r>
          </a:p>
          <a:p>
            <a:r>
              <a:rPr lang="en-GB" sz="6700" dirty="0" err="1">
                <a:latin typeface="+mn-lt"/>
              </a:rPr>
              <a:t>Jorvik</a:t>
            </a:r>
            <a:r>
              <a:rPr lang="en-GB" sz="6700" dirty="0">
                <a:latin typeface="+mn-lt"/>
              </a:rPr>
              <a:t> Centre </a:t>
            </a:r>
          </a:p>
        </p:txBody>
      </p:sp>
      <p:sp>
        <p:nvSpPr>
          <p:cNvPr id="8" name="AutoShape 8" descr="Compass - Apps on Google Play">
            <a:extLst>
              <a:ext uri="{FF2B5EF4-FFF2-40B4-BE49-F238E27FC236}">
                <a16:creationId xmlns:a16="http://schemas.microsoft.com/office/drawing/2014/main" id="{92DEFA18-0018-432B-9EC8-A4C438AA21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EB616C58-B2C9-4104-88A8-D76E58EF6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05721"/>
            <a:ext cx="1779338" cy="16060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6C5AB55-4E09-428B-8E8F-13AD33C1CDC0}"/>
              </a:ext>
            </a:extLst>
          </p:cNvPr>
          <p:cNvSpPr txBox="1"/>
          <p:nvPr/>
        </p:nvSpPr>
        <p:spPr>
          <a:xfrm>
            <a:off x="2286000" y="322783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https://www.jorvikvikingcentre.co.uk/</a:t>
            </a:r>
          </a:p>
        </p:txBody>
      </p:sp>
    </p:spTree>
    <p:extLst>
      <p:ext uri="{BB962C8B-B14F-4D97-AF65-F5344CB8AC3E}">
        <p14:creationId xmlns:p14="http://schemas.microsoft.com/office/powerpoint/2010/main" val="907633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Daily</a:t>
            </a:r>
            <a:r>
              <a:rPr lang="en-US" dirty="0"/>
              <a:t> – Reading and times tables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Weekly</a:t>
            </a:r>
            <a:r>
              <a:rPr lang="en-US" dirty="0"/>
              <a:t> Spellings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Weekly</a:t>
            </a:r>
            <a:r>
              <a:rPr lang="en-US" dirty="0"/>
              <a:t> Homework – English and </a:t>
            </a:r>
            <a:r>
              <a:rPr lang="en-US" dirty="0" err="1"/>
              <a:t>Maths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Termly</a:t>
            </a:r>
            <a:r>
              <a:rPr lang="en-US" dirty="0"/>
              <a:t> family homework challenge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4C2CAB7-F852-4529-8F32-F6AA4459B2DD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Homework</a:t>
            </a:r>
            <a:endParaRPr lang="en-GB" sz="6600" dirty="0">
              <a:latin typeface="+mn-lt"/>
            </a:endParaRPr>
          </a:p>
        </p:txBody>
      </p:sp>
      <p:pic>
        <p:nvPicPr>
          <p:cNvPr id="6146" name="Picture 2" descr="Children's Reading Records - 40 Pages">
            <a:extLst>
              <a:ext uri="{FF2B5EF4-FFF2-40B4-BE49-F238E27FC236}">
                <a16:creationId xmlns:a16="http://schemas.microsoft.com/office/drawing/2014/main" id="{9A7D9D4E-D6D5-44C4-AF01-D84000CA2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684" y="1700808"/>
            <a:ext cx="1368152" cy="18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EF18DD-3744-407A-8E48-CE29B419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974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2748" y="206747"/>
            <a:ext cx="7886700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Learning Powers	</a:t>
            </a:r>
            <a:endParaRPr lang="en-GB" sz="600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D0FFFA-2AD3-4CDD-B706-A3AEEA574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438" y="1700808"/>
            <a:ext cx="1847829" cy="26480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4999D5-456A-49A4-9D07-369F382282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3" y="1824201"/>
            <a:ext cx="1822574" cy="26007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E4180F-4E38-4B55-BD2E-68DE90B463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427" y="1615058"/>
            <a:ext cx="1894848" cy="27337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BCD454-286E-4D16-88A4-5046B07598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7561" y="4048840"/>
            <a:ext cx="1828868" cy="26480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B013C99-57F2-42F1-A8E8-7E3E35A23F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324" y="4003247"/>
            <a:ext cx="1837886" cy="26935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A34725D-1063-4749-AE4E-2ED39F6265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" y="158238"/>
            <a:ext cx="1779338" cy="16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46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5" y="472908"/>
            <a:ext cx="394335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+mn-lt"/>
              </a:rPr>
              <a:t>Class Dojo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296A73-B9FD-4505-9123-09A16DBB6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2402"/>
            <a:ext cx="1779338" cy="1606069"/>
          </a:xfrm>
          <a:prstGeom prst="rect">
            <a:avLst/>
          </a:prstGeom>
        </p:spPr>
      </p:pic>
      <p:pic>
        <p:nvPicPr>
          <p:cNvPr id="9218" name="Picture 2" descr="ClassDojo - YouTube">
            <a:extLst>
              <a:ext uri="{FF2B5EF4-FFF2-40B4-BE49-F238E27FC236}">
                <a16:creationId xmlns:a16="http://schemas.microsoft.com/office/drawing/2014/main" id="{631CA2BD-930E-4F60-AD04-2A3EC2E71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6832"/>
            <a:ext cx="26642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E6570C-7A5E-4664-828D-75FC886E8BCB}"/>
              </a:ext>
            </a:extLst>
          </p:cNvPr>
          <p:cNvSpPr txBox="1"/>
          <p:nvPr/>
        </p:nvSpPr>
        <p:spPr>
          <a:xfrm>
            <a:off x="1763688" y="4797152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/>
              <a:t>Barley Croft Dojo Shop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907727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4301" y="585993"/>
            <a:ext cx="4375398" cy="903634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latin typeface="+mn-lt"/>
              </a:rPr>
              <a:t>School Uniform</a:t>
            </a:r>
            <a:endParaRPr lang="en-GB" sz="54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1763688" cy="1591943"/>
          </a:xfrm>
          <a:prstGeom prst="rect">
            <a:avLst/>
          </a:prstGeom>
        </p:spPr>
      </p:pic>
      <p:pic>
        <p:nvPicPr>
          <p:cNvPr id="11266" name="Picture 2" descr="CityComfort Girls Cardigan, Long Sleeve Button Down School Cardigan for Kids">
            <a:extLst>
              <a:ext uri="{FF2B5EF4-FFF2-40B4-BE49-F238E27FC236}">
                <a16:creationId xmlns:a16="http://schemas.microsoft.com/office/drawing/2014/main" id="{5AA28158-147C-4134-9FE7-3B5441596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121527"/>
            <a:ext cx="130763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Navy Blue Crew Neck School Sweater (3-16yrs)">
            <a:extLst>
              <a:ext uri="{FF2B5EF4-FFF2-40B4-BE49-F238E27FC236}">
                <a16:creationId xmlns:a16="http://schemas.microsoft.com/office/drawing/2014/main" id="{C44F5519-E5A6-4F56-A328-C1FE3B810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962" y="5081989"/>
            <a:ext cx="115212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Boys 'Robert' Plus Fit School Trousers - Black">
            <a:extLst>
              <a:ext uri="{FF2B5EF4-FFF2-40B4-BE49-F238E27FC236}">
                <a16:creationId xmlns:a16="http://schemas.microsoft.com/office/drawing/2014/main" id="{8EB7CADC-8C10-4A85-9B4F-C8DAC4FC2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956" y="2668615"/>
            <a:ext cx="1415583" cy="212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Grey School Formal Slim Leg Trousers (3-17yrs)">
            <a:extLst>
              <a:ext uri="{FF2B5EF4-FFF2-40B4-BE49-F238E27FC236}">
                <a16:creationId xmlns:a16="http://schemas.microsoft.com/office/drawing/2014/main" id="{0AB69D4D-BA4C-4848-A5F0-A77A3276E9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3" t="9980" r="13050" b="9263"/>
          <a:stretch/>
        </p:blipFill>
        <p:spPr bwMode="auto">
          <a:xfrm>
            <a:off x="4203292" y="2671723"/>
            <a:ext cx="1263423" cy="212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Girls School Uniform Pleated Bow Pinafore Dress Black Grey Navy Ages 3-16y">
            <a:extLst>
              <a:ext uri="{FF2B5EF4-FFF2-40B4-BE49-F238E27FC236}">
                <a16:creationId xmlns:a16="http://schemas.microsoft.com/office/drawing/2014/main" id="{C0DF7B43-5782-432A-8B93-605793D4F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660" y="2668615"/>
            <a:ext cx="1197583" cy="212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ush Puppies Liam Black School Shoes ...">
            <a:extLst>
              <a:ext uri="{FF2B5EF4-FFF2-40B4-BE49-F238E27FC236}">
                <a16:creationId xmlns:a16="http://schemas.microsoft.com/office/drawing/2014/main" id="{7A9FE2D1-66DE-4E14-9D48-0496FA2B1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34" y="5301208"/>
            <a:ext cx="1547304" cy="102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White 100% Cotton Short Sleeve Polo Shirts 2 Pack (3-16yrs)">
            <a:extLst>
              <a:ext uri="{FF2B5EF4-FFF2-40B4-BE49-F238E27FC236}">
                <a16:creationId xmlns:a16="http://schemas.microsoft.com/office/drawing/2014/main" id="{427A6EED-10B1-49E0-8552-70C1414DE3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5" t="16739" r="10866" b="18581"/>
          <a:stretch/>
        </p:blipFill>
        <p:spPr bwMode="auto">
          <a:xfrm>
            <a:off x="161076" y="2877111"/>
            <a:ext cx="1067442" cy="127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0" name="Picture 16" descr="Bluemax Banner Millfield Unisex 3PMBLUE Polo Shirt">
            <a:extLst>
              <a:ext uri="{FF2B5EF4-FFF2-40B4-BE49-F238E27FC236}">
                <a16:creationId xmlns:a16="http://schemas.microsoft.com/office/drawing/2014/main" id="{86D096D4-E88E-4001-B4EB-49940F1E2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764" y="2851075"/>
            <a:ext cx="1260888" cy="127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304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696" y="340111"/>
            <a:ext cx="4087366" cy="1325563"/>
          </a:xfrm>
        </p:spPr>
        <p:txBody>
          <a:bodyPr>
            <a:normAutofit/>
          </a:bodyPr>
          <a:lstStyle/>
          <a:p>
            <a:r>
              <a:rPr lang="en-US" sz="8000" dirty="0">
                <a:latin typeface="+mn-lt"/>
              </a:rPr>
              <a:t>PE</a:t>
            </a:r>
            <a:endParaRPr lang="en-GB" sz="8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317" y="3421415"/>
            <a:ext cx="4975784" cy="33123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r>
              <a:rPr lang="en-US" sz="1800" dirty="0"/>
              <a:t>Ambition - </a:t>
            </a:r>
            <a:r>
              <a:rPr lang="en-US" sz="1800" dirty="0" err="1"/>
              <a:t>Mrs</a:t>
            </a:r>
            <a:r>
              <a:rPr lang="en-US" sz="1800" dirty="0"/>
              <a:t> </a:t>
            </a:r>
            <a:r>
              <a:rPr lang="en-US" sz="1800" dirty="0" err="1"/>
              <a:t>Sacranie</a:t>
            </a:r>
            <a:endParaRPr lang="en-US" sz="1800" dirty="0"/>
          </a:p>
          <a:p>
            <a:pPr marL="0" indent="0" algn="ctr">
              <a:buNone/>
            </a:pPr>
            <a:r>
              <a:rPr lang="en-US" sz="1800" b="1" dirty="0"/>
              <a:t>Monday</a:t>
            </a:r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r>
              <a:rPr lang="en-US" sz="1800" dirty="0"/>
              <a:t>Integrity – Mrs Sumner</a:t>
            </a:r>
          </a:p>
          <a:p>
            <a:pPr marL="0" indent="0" algn="ctr">
              <a:buNone/>
            </a:pPr>
            <a:r>
              <a:rPr lang="en-US" sz="1800" b="1" dirty="0"/>
              <a:t>Tuesday </a:t>
            </a:r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r>
              <a:rPr lang="en-US" sz="1800" dirty="0"/>
              <a:t>Democracy –Miss Gangat </a:t>
            </a:r>
          </a:p>
          <a:p>
            <a:pPr marL="0" indent="0" algn="ctr">
              <a:buNone/>
            </a:pPr>
            <a:r>
              <a:rPr lang="en-US" sz="1800" b="1" dirty="0"/>
              <a:t>TUESDAY</a:t>
            </a:r>
            <a:endParaRPr lang="en-US" sz="1800" b="1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 algn="ctr">
              <a:buNone/>
            </a:pPr>
            <a:endParaRPr lang="en-US" sz="1800" b="1" dirty="0"/>
          </a:p>
          <a:p>
            <a:pPr marL="0" indent="0" algn="ctr">
              <a:buNone/>
            </a:pPr>
            <a:endParaRPr lang="en-US" sz="1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89026" y="2048671"/>
            <a:ext cx="4946656" cy="108940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Please ensure children come to school on their PE day dressed in PE kit.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07" y="260648"/>
            <a:ext cx="1526037" cy="1377434"/>
          </a:xfrm>
          <a:prstGeom prst="rect">
            <a:avLst/>
          </a:prstGeom>
        </p:spPr>
      </p:pic>
      <p:sp>
        <p:nvSpPr>
          <p:cNvPr id="6" name="AutoShape 2" descr="Kids T Shirts Football Tops Gym Boys Girls School P.E Sports Fitness Running Top T-Shirt">
            <a:extLst>
              <a:ext uri="{FF2B5EF4-FFF2-40B4-BE49-F238E27FC236}">
                <a16:creationId xmlns:a16="http://schemas.microsoft.com/office/drawing/2014/main" id="{93E67114-56CD-433F-BD7A-ECBEE82C6B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4" name="Picture 4" descr="BRUNELLO CUCINELLI Cotton-Jersey T-Shirt">
            <a:extLst>
              <a:ext uri="{FF2B5EF4-FFF2-40B4-BE49-F238E27FC236}">
                <a16:creationId xmlns:a16="http://schemas.microsoft.com/office/drawing/2014/main" id="{295B13F8-8BC3-4453-BD8E-05E65B4FF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788" y="2105309"/>
            <a:ext cx="11881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Gildan GI5000 - Durable Heavy 100% Cotton Round Collar Unisex T-Shirt Black - M">
            <a:extLst>
              <a:ext uri="{FF2B5EF4-FFF2-40B4-BE49-F238E27FC236}">
                <a16:creationId xmlns:a16="http://schemas.microsoft.com/office/drawing/2014/main" id="{4B2C0557-EFBF-40B5-B0ED-0F81626C43D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8" name="Picture 8">
            <a:extLst>
              <a:ext uri="{FF2B5EF4-FFF2-40B4-BE49-F238E27FC236}">
                <a16:creationId xmlns:a16="http://schemas.microsoft.com/office/drawing/2014/main" id="{BE77EA0C-5561-4510-BD33-86E101E9E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18" y="2129640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Boys Grey Jogging Bottoms (1-7yrs)">
            <a:extLst>
              <a:ext uri="{FF2B5EF4-FFF2-40B4-BE49-F238E27FC236}">
                <a16:creationId xmlns:a16="http://schemas.microsoft.com/office/drawing/2014/main" id="{99A7D4A0-1CC2-4678-8720-EF547C0F4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094" y="3817292"/>
            <a:ext cx="1068224" cy="149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Kids Essentials Boys Girls PE Shorts School Games Gym Football Shadow Stripe Many Colours">
            <a:extLst>
              <a:ext uri="{FF2B5EF4-FFF2-40B4-BE49-F238E27FC236}">
                <a16:creationId xmlns:a16="http://schemas.microsoft.com/office/drawing/2014/main" id="{4617B388-DC9A-4BD9-B2B4-6AD3BAF1E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62063"/>
            <a:ext cx="1137124" cy="130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Navy Mesh Sports Trainers">
            <a:extLst>
              <a:ext uri="{FF2B5EF4-FFF2-40B4-BE49-F238E27FC236}">
                <a16:creationId xmlns:a16="http://schemas.microsoft.com/office/drawing/2014/main" id="{59359722-B6C4-48DA-BC6A-0DA30DB65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967" y="5334141"/>
            <a:ext cx="914610" cy="123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76BA45-98A4-437E-86D9-79F0A0B3C7CB}"/>
              </a:ext>
            </a:extLst>
          </p:cNvPr>
          <p:cNvSpPr txBox="1"/>
          <p:nvPr/>
        </p:nvSpPr>
        <p:spPr>
          <a:xfrm>
            <a:off x="7372742" y="531168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</a:t>
            </a:r>
            <a:endParaRPr lang="en-GB" dirty="0"/>
          </a:p>
        </p:txBody>
      </p:sp>
      <p:pic>
        <p:nvPicPr>
          <p:cNvPr id="10256" name="Picture 16" descr="Navy Blue Cotton Rich Zip Through Sports Hoodie (3-16yrs)">
            <a:extLst>
              <a:ext uri="{FF2B5EF4-FFF2-40B4-BE49-F238E27FC236}">
                <a16:creationId xmlns:a16="http://schemas.microsoft.com/office/drawing/2014/main" id="{BB94F276-62E0-4DEF-81E3-C96EB198D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06" y="291461"/>
            <a:ext cx="1188132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24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945" y="4493451"/>
            <a:ext cx="2611727" cy="19487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42288" y="447423"/>
            <a:ext cx="5982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Returning</a:t>
            </a:r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this year…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802" y="1916832"/>
            <a:ext cx="2611727" cy="19562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1936509"/>
            <a:ext cx="2067767" cy="20677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A93004-31B9-4EE2-B482-1510C134C5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0CBE7E-0EB7-4DD2-94DD-F291E04E9D9E}"/>
              </a:ext>
            </a:extLst>
          </p:cNvPr>
          <p:cNvSpPr txBox="1"/>
          <p:nvPr/>
        </p:nvSpPr>
        <p:spPr>
          <a:xfrm>
            <a:off x="5364088" y="4374434"/>
            <a:ext cx="2611727" cy="21852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dirty="0">
              <a:latin typeface="Ink Free" panose="03080402000500000000" pitchFamily="66" charset="0"/>
            </a:endParaRPr>
          </a:p>
          <a:p>
            <a:pPr algn="ctr"/>
            <a:r>
              <a:rPr lang="en-US" sz="3200" dirty="0">
                <a:latin typeface="Ink Free" panose="03080402000500000000" pitchFamily="66" charset="0"/>
              </a:rPr>
              <a:t>Parent </a:t>
            </a:r>
          </a:p>
          <a:p>
            <a:pPr algn="ctr"/>
            <a:r>
              <a:rPr lang="en-US" sz="3200" dirty="0">
                <a:latin typeface="Ink Free" panose="03080402000500000000" pitchFamily="66" charset="0"/>
              </a:rPr>
              <a:t>Exhibition</a:t>
            </a:r>
          </a:p>
          <a:p>
            <a:pPr algn="ctr"/>
            <a:endParaRPr lang="en-US" sz="2400" dirty="0"/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35894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7"/>
            <a:ext cx="1944216" cy="1754891"/>
          </a:xfrm>
          <a:prstGeom prst="rect">
            <a:avLst/>
          </a:prstGeom>
        </p:spPr>
      </p:pic>
      <p:pic>
        <p:nvPicPr>
          <p:cNvPr id="7" name="Picture 2" descr="Children's Reading Records - 40 Pages">
            <a:extLst>
              <a:ext uri="{FF2B5EF4-FFF2-40B4-BE49-F238E27FC236}">
                <a16:creationId xmlns:a16="http://schemas.microsoft.com/office/drawing/2014/main" id="{C7D27EE5-335E-40D1-8101-662E30CDA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40550"/>
            <a:ext cx="1368152" cy="18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2" descr="Quadra Classic Book Bag - 5 Litres">
            <a:extLst>
              <a:ext uri="{FF2B5EF4-FFF2-40B4-BE49-F238E27FC236}">
                <a16:creationId xmlns:a16="http://schemas.microsoft.com/office/drawing/2014/main" id="{68F56BD9-F492-4119-9391-940936BD2B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292" name="Picture 4" descr="Quadra Classic Book Bag - 5 Litres">
            <a:extLst>
              <a:ext uri="{FF2B5EF4-FFF2-40B4-BE49-F238E27FC236}">
                <a16:creationId xmlns:a16="http://schemas.microsoft.com/office/drawing/2014/main" id="{8E6A20B7-BAB0-4F70-8909-F3F61B363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23947"/>
            <a:ext cx="2297633" cy="211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>
            <a:extLst>
              <a:ext uri="{FF2B5EF4-FFF2-40B4-BE49-F238E27FC236}">
                <a16:creationId xmlns:a16="http://schemas.microsoft.com/office/drawing/2014/main" id="{7A87139D-800A-4626-8FAA-C3FE6B0BF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457" y="2359922"/>
            <a:ext cx="2190959" cy="292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9F273DC-5912-4A6A-AC42-1D406C717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4301" y="585993"/>
            <a:ext cx="4375398" cy="90363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+mn-lt"/>
              </a:rPr>
              <a:t>Reminders</a:t>
            </a:r>
            <a:endParaRPr lang="en-GB" sz="5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5246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0566" y="241059"/>
            <a:ext cx="4015358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Contact</a:t>
            </a:r>
            <a:endParaRPr lang="en-GB" sz="6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2305051"/>
            <a:ext cx="6720489" cy="3083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Class Teacher / Teaching Assistant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Phase Leader </a:t>
            </a:r>
            <a:r>
              <a:rPr lang="en-US" sz="1800"/>
              <a:t>(Miss Gangat )</a:t>
            </a: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Senior Leader (</a:t>
            </a:r>
            <a:r>
              <a:rPr lang="en-US" sz="1800" dirty="0" err="1"/>
              <a:t>Mr</a:t>
            </a:r>
            <a:r>
              <a:rPr lang="en-US" sz="1800" dirty="0"/>
              <a:t> Easton, Mrs </a:t>
            </a:r>
            <a:r>
              <a:rPr lang="en-US" sz="1800" dirty="0" err="1"/>
              <a:t>Ellson</a:t>
            </a:r>
            <a:r>
              <a:rPr lang="en-US" sz="1800" dirty="0"/>
              <a:t>, </a:t>
            </a:r>
            <a:r>
              <a:rPr lang="en-US" sz="1800" dirty="0" err="1"/>
              <a:t>Mr</a:t>
            </a:r>
            <a:r>
              <a:rPr lang="en-US" sz="1800" dirty="0"/>
              <a:t> </a:t>
            </a:r>
            <a:r>
              <a:rPr lang="en-US" sz="1800" dirty="0" err="1"/>
              <a:t>Canham</a:t>
            </a:r>
            <a:r>
              <a:rPr lang="en-US" sz="1800" dirty="0"/>
              <a:t> &amp;Mrs </a:t>
            </a:r>
            <a:r>
              <a:rPr lang="en-US" sz="1800" dirty="0" err="1"/>
              <a:t>Dulieu</a:t>
            </a:r>
            <a:r>
              <a:rPr lang="en-US" sz="1800" dirty="0"/>
              <a:t>)</a:t>
            </a:r>
            <a:endParaRPr lang="en-GB" sz="1800" dirty="0"/>
          </a:p>
        </p:txBody>
      </p:sp>
      <p:sp>
        <p:nvSpPr>
          <p:cNvPr id="4" name="Down Arrow 3"/>
          <p:cNvSpPr/>
          <p:nvPr/>
        </p:nvSpPr>
        <p:spPr>
          <a:xfrm>
            <a:off x="1466193" y="2788526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Down Arrow 4"/>
          <p:cNvSpPr/>
          <p:nvPr/>
        </p:nvSpPr>
        <p:spPr>
          <a:xfrm>
            <a:off x="1466194" y="3929431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9" y="201917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82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360217"/>
            <a:ext cx="4968552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Questions…</a:t>
            </a:r>
            <a:endParaRPr lang="en-GB" sz="60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0834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03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f405986-362f-447b-9c20-868ce5fac666">
      <Terms xmlns="http://schemas.microsoft.com/office/infopath/2007/PartnerControls"/>
    </lcf76f155ced4ddcb4097134ff3c332f>
    <TaxCatchAll xmlns="f0ec8de1-9b48-4aa3-b4e5-cd07015d989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0BEE70541CE74EA79C02C4BD2939A4" ma:contentTypeVersion="14" ma:contentTypeDescription="Create a new document." ma:contentTypeScope="" ma:versionID="a076a44aecabefcd3c4e28065bb9b91a">
  <xsd:schema xmlns:xsd="http://www.w3.org/2001/XMLSchema" xmlns:xs="http://www.w3.org/2001/XMLSchema" xmlns:p="http://schemas.microsoft.com/office/2006/metadata/properties" xmlns:ns2="af405986-362f-447b-9c20-868ce5fac666" xmlns:ns3="f0ec8de1-9b48-4aa3-b4e5-cd07015d989d" targetNamespace="http://schemas.microsoft.com/office/2006/metadata/properties" ma:root="true" ma:fieldsID="937ac3dda8ecdd1e75e09a4264b025ff" ns2:_="" ns3:_="">
    <xsd:import namespace="af405986-362f-447b-9c20-868ce5fac666"/>
    <xsd:import namespace="f0ec8de1-9b48-4aa3-b4e5-cd07015d98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405986-362f-447b-9c20-868ce5fac6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4e9bdaa-5bb2-47e7-84ff-94d6834bfe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c8de1-9b48-4aa3-b4e5-cd07015d98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9ef0cc0-b071-464d-89d3-a7d727f70d92}" ma:internalName="TaxCatchAll" ma:showField="CatchAllData" ma:web="f0ec8de1-9b48-4aa3-b4e5-cd07015d98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318B97-2F66-42DB-A8C9-9FF85506CD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04191A-4EC2-4C6C-A80E-F3412BB470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1360ed7-6a7f-4b69-a2fd-fafd5ff808ae"/>
    <ds:schemaRef ds:uri="34bf0ba5-d5b6-4564-9c98-c451802672e3"/>
    <ds:schemaRef ds:uri="http://www.w3.org/XML/1998/namespace"/>
    <ds:schemaRef ds:uri="af405986-362f-447b-9c20-868ce5fac666"/>
    <ds:schemaRef ds:uri="f0ec8de1-9b48-4aa3-b4e5-cd07015d989d"/>
  </ds:schemaRefs>
</ds:datastoreItem>
</file>

<file path=customXml/itemProps3.xml><?xml version="1.0" encoding="utf-8"?>
<ds:datastoreItem xmlns:ds="http://schemas.openxmlformats.org/officeDocument/2006/customXml" ds:itemID="{8C7E848D-02CD-49C7-9970-3986396BEF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405986-362f-447b-9c20-868ce5fac666"/>
    <ds:schemaRef ds:uri="f0ec8de1-9b48-4aa3-b4e5-cd07015d98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186</Words>
  <Application>Microsoft Office PowerPoint</Application>
  <PresentationFormat>On-screen Show (4:3)</PresentationFormat>
  <Paragraphs>59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Ink Free</vt:lpstr>
      <vt:lpstr>Wingdings 3</vt:lpstr>
      <vt:lpstr>Office Theme</vt:lpstr>
      <vt:lpstr>   Welcome to  Year 3 and 4</vt:lpstr>
      <vt:lpstr>Meet the Team:</vt:lpstr>
      <vt:lpstr>English – Autumn Term  </vt:lpstr>
      <vt:lpstr>PowerPoint Presentation</vt:lpstr>
      <vt:lpstr>PowerPoint Presentation</vt:lpstr>
      <vt:lpstr>PowerPoint Presentation</vt:lpstr>
      <vt:lpstr>PowerPoint Presentation</vt:lpstr>
      <vt:lpstr>Learning Powers </vt:lpstr>
      <vt:lpstr>Class Dojo</vt:lpstr>
      <vt:lpstr>School Uniform</vt:lpstr>
      <vt:lpstr>PE</vt:lpstr>
      <vt:lpstr>PowerPoint Presentation</vt:lpstr>
      <vt:lpstr>Reminders</vt:lpstr>
      <vt:lpstr>Contact</vt:lpstr>
      <vt:lpstr>Questions…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KS2!</dc:title>
  <dc:creator>Beth Davies</dc:creator>
  <cp:lastModifiedBy>Rebecca Dulieu</cp:lastModifiedBy>
  <cp:revision>37</cp:revision>
  <dcterms:created xsi:type="dcterms:W3CDTF">2012-09-11T12:16:21Z</dcterms:created>
  <dcterms:modified xsi:type="dcterms:W3CDTF">2025-08-31T10:32:55Z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0x010100CB0BEE70541CE74EA79C02C4BD2939A4</vt:lpwstr>
  </property>
</Properties>
</file>