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20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9" r:id="rId12"/>
    <p:sldId id="264" r:id="rId13"/>
    <p:sldId id="263" r:id="rId14"/>
    <p:sldId id="271" r:id="rId15"/>
    <p:sldId id="265" r:id="rId16"/>
    <p:sldId id="266" r:id="rId17"/>
    <p:sldId id="267" r:id="rId18"/>
    <p:sldId id="268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961B386-3545-EF4E-1C1B-D29A58C2E680}" v="146" dt="2024-08-27T15:03:11.2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3907" autoAdjust="0"/>
  </p:normalViewPr>
  <p:slideViewPr>
    <p:cSldViewPr snapToGrid="0">
      <p:cViewPr varScale="1">
        <p:scale>
          <a:sx n="95" d="100"/>
          <a:sy n="95" d="100"/>
        </p:scale>
        <p:origin x="11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545E8A-9D16-4EBC-9513-D220C358E9FE}" type="datetimeFigureOut">
              <a:rPr lang="en-GB" smtClean="0"/>
              <a:t>05/09/2024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3203D-CA2B-4198-9FE1-0D8DE76E78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607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904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79781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SW</a:t>
            </a:r>
          </a:p>
          <a:p>
            <a:r>
              <a:rPr lang="en-US" sz="1200" b="0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Sian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Attendance Lead – monitor pupil’s absence and work alongside education welfare to increase pupil’s attendance and punctuality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Social and emotional interventions – small group and 1:1 sessions to support pupil’s emotional well-being</a:t>
            </a:r>
          </a:p>
          <a:p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Behaviour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support – monitor the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behaviour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of pupils in school and work with them to aim for better outcomes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b="0" i="0" u="sng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Emily</a:t>
            </a:r>
            <a:r>
              <a:rPr lang="en-US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Supporting families with financial difficulties/housing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Supporting with family separation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Food bank referrals/referrals to family support agencies </a:t>
            </a:r>
            <a:r>
              <a:rPr lang="en-US" sz="1200" b="0" i="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e.g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Early Help</a:t>
            </a:r>
          </a:p>
          <a:p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Home visits when necessary and appropriate to check the welfare of a family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841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34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58914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2798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9312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2916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224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9692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8729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GB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7300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JS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8902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99960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3203D-CA2B-4198-9FE1-0D8DE76E78A1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2122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9/5/2024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0" y="2405063"/>
            <a:ext cx="8672513" cy="1646237"/>
          </a:xfrm>
        </p:spPr>
        <p:txBody>
          <a:bodyPr/>
          <a:lstStyle/>
          <a:p>
            <a:r>
              <a:rPr lang="en-US" dirty="0"/>
              <a:t>Year 1/2 Welcome Meeting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8101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6617" y="240384"/>
            <a:ext cx="8596668" cy="1320800"/>
          </a:xfrm>
        </p:spPr>
        <p:txBody>
          <a:bodyPr/>
          <a:lstStyle/>
          <a:p>
            <a:r>
              <a:rPr lang="en-US" dirty="0"/>
              <a:t>Meet the Team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61184"/>
            <a:ext cx="2440335" cy="5507022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Mr</a:t>
            </a:r>
            <a:r>
              <a:rPr lang="en-US" dirty="0"/>
              <a:t> Easton </a:t>
            </a:r>
          </a:p>
          <a:p>
            <a:pPr marL="0" indent="0" algn="ctr">
              <a:buNone/>
            </a:pPr>
            <a:r>
              <a:rPr lang="en-US" dirty="0"/>
              <a:t>Honesty (Year 2)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br>
              <a:rPr lang="en-US" dirty="0"/>
            </a:b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Miss Banning (Year 1/2)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Miss Jones </a:t>
            </a:r>
          </a:p>
          <a:p>
            <a:pPr marL="0" indent="0" algn="ctr">
              <a:buNone/>
            </a:pPr>
            <a:r>
              <a:rPr lang="en-US" dirty="0"/>
              <a:t>Kindness (Year 1)</a:t>
            </a:r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134012" y="1409337"/>
            <a:ext cx="1970698" cy="52861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/>
              <a:t>Miss Ashby</a:t>
            </a:r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err="1"/>
              <a:t>Mrs</a:t>
            </a:r>
            <a:r>
              <a:rPr lang="en-US" dirty="0"/>
              <a:t> Miller</a:t>
            </a:r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/>
              <a:t>Miss Bliss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6394FC5-A5E5-4205-A23C-C89DC61829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3874" y="3047772"/>
            <a:ext cx="907158" cy="127265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5389227-E2D5-4345-B988-CB34028CC8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28823" y="2706580"/>
            <a:ext cx="981075" cy="14859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64C5FAAB-BE38-4060-AC11-6621E9B372C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28823" y="689290"/>
            <a:ext cx="1021873" cy="14469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1E8A436-E74B-43CC-8A1E-4EAA0DD736A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1726" y="850341"/>
            <a:ext cx="971550" cy="128587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E18FF5-718F-450A-91F0-2DC7E7879C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81210" y="4824775"/>
            <a:ext cx="876300" cy="124777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C566AAB-E553-70B2-149D-E180EFA63A26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GB</a:t>
            </a:r>
          </a:p>
        </p:txBody>
      </p:sp>
    </p:spTree>
    <p:extLst>
      <p:ext uri="{BB962C8B-B14F-4D97-AF65-F5344CB8AC3E}">
        <p14:creationId xmlns:p14="http://schemas.microsoft.com/office/powerpoint/2010/main" val="3487940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51388"/>
            <a:ext cx="8596668" cy="1320800"/>
          </a:xfrm>
        </p:spPr>
        <p:txBody>
          <a:bodyPr/>
          <a:lstStyle/>
          <a:p>
            <a:r>
              <a:rPr lang="en-US" dirty="0"/>
              <a:t>Safeguarding Leads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0074" y="1071222"/>
            <a:ext cx="2440335" cy="55981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Emily Roberts</a:t>
            </a:r>
          </a:p>
          <a:p>
            <a:pPr marL="0" indent="0" algn="ctr">
              <a:buNone/>
            </a:pPr>
            <a:r>
              <a:rPr lang="en-US" dirty="0"/>
              <a:t>Family Link Worker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br>
              <a:rPr lang="en-US" dirty="0"/>
            </a:b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/>
              <a:t>Sian Buckler</a:t>
            </a:r>
          </a:p>
          <a:p>
            <a:pPr marL="0" indent="0" algn="ctr">
              <a:buNone/>
            </a:pPr>
            <a:r>
              <a:rPr lang="en-US" dirty="0"/>
              <a:t>Pastoral Support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926438" y="-412286"/>
            <a:ext cx="2838994" cy="75645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Mrs</a:t>
            </a:r>
            <a:r>
              <a:rPr lang="en-US" dirty="0"/>
              <a:t> </a:t>
            </a:r>
            <a:r>
              <a:rPr lang="en-US" dirty="0" err="1"/>
              <a:t>Dulieu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Headteacher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</a:t>
            </a:r>
            <a:r>
              <a:rPr lang="en-US" dirty="0"/>
              <a:t> </a:t>
            </a:r>
            <a:r>
              <a:rPr lang="en-US" dirty="0" err="1"/>
              <a:t>Canham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/>
              <a:t>Deputy </a:t>
            </a:r>
            <a:r>
              <a:rPr lang="en-US" dirty="0" err="1"/>
              <a:t>Headteacher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</a:t>
            </a:r>
            <a:r>
              <a:rPr lang="en-US" dirty="0"/>
              <a:t> Easton</a:t>
            </a:r>
          </a:p>
          <a:p>
            <a:pPr marL="0" indent="0" algn="ctr">
              <a:buFont typeface="Wingdings 3" charset="2"/>
              <a:buNone/>
            </a:pPr>
            <a:r>
              <a:rPr lang="en-US" dirty="0"/>
              <a:t>Assistant </a:t>
            </a:r>
            <a:r>
              <a:rPr lang="en-US" dirty="0" err="1"/>
              <a:t>Headteacher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Mrs</a:t>
            </a:r>
            <a:r>
              <a:rPr lang="en-US" dirty="0"/>
              <a:t> </a:t>
            </a:r>
            <a:r>
              <a:rPr lang="en-US" dirty="0" err="1"/>
              <a:t>Bonshor</a:t>
            </a:r>
            <a:endParaRPr lang="en-US" dirty="0"/>
          </a:p>
          <a:p>
            <a:pPr marL="0" indent="0" algn="ctr">
              <a:buFont typeface="Wingdings 3" charset="2"/>
              <a:buNone/>
            </a:pPr>
            <a:r>
              <a:rPr lang="en-US" dirty="0" err="1"/>
              <a:t>SENDCo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79857" y="0"/>
            <a:ext cx="1039859" cy="157247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63723" y="1862324"/>
            <a:ext cx="1028203" cy="1469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17062" y="1111788"/>
            <a:ext cx="1082134" cy="149364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717062" y="3733667"/>
            <a:ext cx="1275505" cy="184855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02359" y="3434631"/>
            <a:ext cx="1153033" cy="165237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BD97AE-A7C8-48C3-9CC0-1797C09B6C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241671" y="5372181"/>
            <a:ext cx="1074388" cy="1494935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174A914-5723-921F-E713-E1A82F2C3C23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AE</a:t>
            </a:r>
          </a:p>
        </p:txBody>
      </p:sp>
    </p:spTree>
    <p:extLst>
      <p:ext uri="{BB962C8B-B14F-4D97-AF65-F5344CB8AC3E}">
        <p14:creationId xmlns:p14="http://schemas.microsoft.com/office/powerpoint/2010/main" val="33395215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School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313794"/>
            <a:ext cx="9349535" cy="5544206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sz="2800" dirty="0"/>
              <a:t>School gates open at 8.35am.</a:t>
            </a:r>
          </a:p>
          <a:p>
            <a:r>
              <a:rPr lang="en-US" sz="2800" dirty="0"/>
              <a:t>Whistle blown at 8.40am and school doors open.</a:t>
            </a:r>
          </a:p>
          <a:p>
            <a:r>
              <a:rPr lang="en-US" sz="2800" dirty="0"/>
              <a:t>Gates closed by 8.45am.</a:t>
            </a:r>
          </a:p>
          <a:p>
            <a:r>
              <a:rPr lang="en-US" sz="2800" dirty="0"/>
              <a:t>Please take your child to the office to sign in if you are late.</a:t>
            </a:r>
          </a:p>
          <a:p>
            <a:pPr marL="0" indent="0">
              <a:buNone/>
            </a:pPr>
            <a:r>
              <a:rPr lang="en-US" sz="2800" u="sng" dirty="0"/>
              <a:t>Start of the day:</a:t>
            </a:r>
          </a:p>
          <a:p>
            <a:r>
              <a:rPr lang="en-US" sz="2800" dirty="0"/>
              <a:t>Kindness – corridor next to the classroom</a:t>
            </a:r>
          </a:p>
          <a:p>
            <a:r>
              <a:rPr lang="en-US" sz="2800" dirty="0"/>
              <a:t>Honesty – corridor next to the classroom</a:t>
            </a:r>
          </a:p>
          <a:p>
            <a:r>
              <a:rPr lang="en-US" sz="2800" dirty="0"/>
              <a:t>Courage – corridor next to the classroom</a:t>
            </a:r>
          </a:p>
          <a:p>
            <a:pPr marL="0" indent="0">
              <a:buNone/>
            </a:pPr>
            <a:r>
              <a:rPr lang="en-US" sz="2800" u="sng" dirty="0"/>
              <a:t>End of the day:</a:t>
            </a:r>
          </a:p>
          <a:p>
            <a:r>
              <a:rPr lang="en-US" sz="2800" dirty="0"/>
              <a:t>Kindness – classroom door</a:t>
            </a:r>
          </a:p>
          <a:p>
            <a:r>
              <a:rPr lang="en-US" sz="2800" dirty="0"/>
              <a:t>Honesty – classroom door</a:t>
            </a:r>
          </a:p>
          <a:p>
            <a:r>
              <a:rPr lang="en-US" sz="2800" dirty="0"/>
              <a:t>Courage – classroom door</a:t>
            </a:r>
            <a:endParaRPr lang="en-US" sz="2800" u="sng" dirty="0"/>
          </a:p>
          <a:p>
            <a:r>
              <a:rPr lang="en-US" sz="2800" dirty="0"/>
              <a:t>Teachers available at the end of the day for queries.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32A419BF-CF93-456D-AF60-61B2AB8E60B4}"/>
              </a:ext>
            </a:extLst>
          </p:cNvPr>
          <p:cNvSpPr txBox="1">
            <a:spLocks/>
          </p:cNvSpPr>
          <p:nvPr/>
        </p:nvSpPr>
        <p:spPr>
          <a:xfrm>
            <a:off x="7196209" y="4278402"/>
            <a:ext cx="2740358" cy="183657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 3" charset="2"/>
              <a:buNone/>
            </a:pPr>
            <a:r>
              <a:rPr lang="en-US" sz="2000" dirty="0"/>
              <a:t>Please be patient with us whilst we learn new faces at the end of the day.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083F822-8A93-EFA1-5526-B555C9824294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just"/>
            <a:r>
              <a:rPr lang="en-US" dirty="0"/>
              <a:t>EJ</a:t>
            </a:r>
          </a:p>
        </p:txBody>
      </p:sp>
    </p:spTree>
    <p:extLst>
      <p:ext uri="{BB962C8B-B14F-4D97-AF65-F5344CB8AC3E}">
        <p14:creationId xmlns:p14="http://schemas.microsoft.com/office/powerpoint/2010/main" val="949728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School Uniform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23697"/>
            <a:ext cx="8172376" cy="4761186"/>
          </a:xfrm>
        </p:spPr>
        <p:txBody>
          <a:bodyPr>
            <a:noAutofit/>
          </a:bodyPr>
          <a:lstStyle/>
          <a:p>
            <a:r>
              <a:rPr lang="en-US" sz="2000" dirty="0"/>
              <a:t>Navy blue jumper or cardigan. Purchased at most supermarkets. Jumpers and cardigans with the Barley Croft logo can be purchased at the school office.</a:t>
            </a:r>
          </a:p>
          <a:p>
            <a:r>
              <a:rPr lang="en-US" sz="2000" dirty="0"/>
              <a:t>Black or grey trousers, skirts or pinafore dresses (no jeans, including black denim) Leggings should only be worn under skirts and not as trousers. </a:t>
            </a:r>
          </a:p>
          <a:p>
            <a:r>
              <a:rPr lang="en-US" sz="2000" dirty="0"/>
              <a:t>A white or blue polo shirt, blouse or shirt. </a:t>
            </a:r>
          </a:p>
          <a:p>
            <a:r>
              <a:rPr lang="en-US" sz="2000" dirty="0"/>
              <a:t>Black, sensible shoes or ankle boots (no high-tops, knee high boots, sandals or heels) </a:t>
            </a:r>
          </a:p>
          <a:p>
            <a:r>
              <a:rPr lang="en-US" sz="2000" dirty="0"/>
              <a:t>Black, white or grey plain socks, tights or leggings </a:t>
            </a:r>
          </a:p>
          <a:p>
            <a:r>
              <a:rPr lang="en-US" sz="2000" dirty="0"/>
              <a:t>No </a:t>
            </a:r>
            <a:r>
              <a:rPr lang="en-US" sz="2000" dirty="0" err="1"/>
              <a:t>jewellery</a:t>
            </a:r>
            <a:r>
              <a:rPr lang="en-US" sz="2000" dirty="0"/>
              <a:t> apart from small, discrete stud earrings </a:t>
            </a:r>
          </a:p>
          <a:p>
            <a:r>
              <a:rPr lang="en-US" sz="2000" dirty="0"/>
              <a:t>No make-up, including nail varnish </a:t>
            </a:r>
            <a:endParaRPr lang="en-GB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5E74DEA-40F4-B350-6DB4-376CABABA790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GB</a:t>
            </a:r>
          </a:p>
        </p:txBody>
      </p:sp>
    </p:spTree>
    <p:extLst>
      <p:ext uri="{BB962C8B-B14F-4D97-AF65-F5344CB8AC3E}">
        <p14:creationId xmlns:p14="http://schemas.microsoft.com/office/powerpoint/2010/main" val="18410990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 Kit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8918611" cy="388077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/>
              <a:t>Plain black/navy shorts (for indoor PE)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Plain black/navy jogging bottoms (for outdoor PE)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Plain white T-shirt (a white PE T-shirt with the Barley Croft logo can be purchased from the school office).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White, black or blue trainers (not high-tops or boots) – KS2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22167A9-DC10-4895-B09F-91C99D5355D1}"/>
              </a:ext>
            </a:extLst>
          </p:cNvPr>
          <p:cNvSpPr txBox="1">
            <a:spLocks/>
          </p:cNvSpPr>
          <p:nvPr/>
        </p:nvSpPr>
        <p:spPr>
          <a:xfrm>
            <a:off x="5862708" y="370132"/>
            <a:ext cx="3411294" cy="144855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 3" charset="2"/>
              <a:buNone/>
            </a:pPr>
            <a:r>
              <a:rPr lang="en-US" sz="2000" dirty="0"/>
              <a:t>Please ensure children come to school on their PE day dressed in the correct PE kit.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DF7642-0CAD-B11D-40BA-5C529318F200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GB</a:t>
            </a:r>
          </a:p>
        </p:txBody>
      </p:sp>
    </p:spTree>
    <p:extLst>
      <p:ext uri="{BB962C8B-B14F-4D97-AF65-F5344CB8AC3E}">
        <p14:creationId xmlns:p14="http://schemas.microsoft.com/office/powerpoint/2010/main" val="12151292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PE Days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92946" y="1650126"/>
            <a:ext cx="3968238" cy="483475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dirty="0" err="1"/>
              <a:t>Mr</a:t>
            </a:r>
            <a:r>
              <a:rPr lang="en-US" sz="2400" dirty="0"/>
              <a:t> Easton (Honesty)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Wednesday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/>
              <a:t>Miss Jones (Kindness)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Friday</a:t>
            </a:r>
          </a:p>
          <a:p>
            <a:pPr marL="0" indent="0" algn="ctr">
              <a:buNone/>
            </a:pPr>
            <a:endParaRPr lang="en-US" sz="2400" dirty="0"/>
          </a:p>
          <a:p>
            <a:pPr marL="0" indent="0" algn="ctr">
              <a:buNone/>
            </a:pPr>
            <a:r>
              <a:rPr lang="en-US" sz="2400" dirty="0"/>
              <a:t>Miss Banning (Courage)</a:t>
            </a:r>
          </a:p>
          <a:p>
            <a:pPr marL="0" indent="0" algn="ctr">
              <a:buNone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</a:rPr>
              <a:t>Thursday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6001406" y="2864782"/>
            <a:ext cx="3610303" cy="232664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Font typeface="Wingdings 3" charset="2"/>
              <a:buNone/>
            </a:pPr>
            <a:r>
              <a:rPr lang="en-US" sz="2400" dirty="0"/>
              <a:t>Please ensure children come to school on their PE day dressed in the correct PE kit.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7FE6AB9-4179-C190-E97C-7B338D5CEC89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EJ</a:t>
            </a:r>
          </a:p>
        </p:txBody>
      </p:sp>
    </p:spTree>
    <p:extLst>
      <p:ext uri="{BB962C8B-B14F-4D97-AF65-F5344CB8AC3E}">
        <p14:creationId xmlns:p14="http://schemas.microsoft.com/office/powerpoint/2010/main" val="1529790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 &amp; Phonics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1052" y="1572126"/>
            <a:ext cx="10972801" cy="52858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/>
              <a:t>Little </a:t>
            </a:r>
            <a:r>
              <a:rPr lang="en-US" sz="2000" dirty="0" err="1"/>
              <a:t>Wandle</a:t>
            </a:r>
            <a:r>
              <a:rPr lang="en-US" sz="2000" dirty="0"/>
              <a:t> Phonics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Children will continue to have daily Phonics lessons and bring home Phonetically decodable reading books. They will read it 3 times at school so they are gaining confidence when they bring it home. Celebrate how confident they are at reading the words!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If they are unsure of any words, prompt them to identify the individual sounds (</a:t>
            </a:r>
            <a:r>
              <a:rPr lang="en-US" sz="2000" b="1" dirty="0"/>
              <a:t>segment</a:t>
            </a:r>
            <a:r>
              <a:rPr lang="en-US" sz="2000" dirty="0"/>
              <a:t>) and then </a:t>
            </a:r>
            <a:r>
              <a:rPr lang="en-US" sz="2000" b="1" dirty="0"/>
              <a:t>blend</a:t>
            </a:r>
            <a:r>
              <a:rPr lang="en-US" sz="2000" dirty="0"/>
              <a:t> them together to read the words. Some words are </a:t>
            </a:r>
            <a:r>
              <a:rPr lang="en-US" sz="2000" i="1" dirty="0"/>
              <a:t>tricky</a:t>
            </a:r>
            <a:r>
              <a:rPr lang="en-US" sz="2000" dirty="0"/>
              <a:t> – they just need to be able to read them!</a:t>
            </a:r>
          </a:p>
          <a:p>
            <a:pPr>
              <a:lnSpc>
                <a:spcPct val="150000"/>
              </a:lnSpc>
            </a:pPr>
            <a:r>
              <a:rPr lang="en-US" sz="2000" dirty="0"/>
              <a:t>Year 2 children who passed the Phonics screening check in June will do a final term of Phonics before moving to the next stage of Little </a:t>
            </a:r>
            <a:r>
              <a:rPr lang="en-US" sz="2000" dirty="0" err="1"/>
              <a:t>Wandle</a:t>
            </a:r>
            <a:r>
              <a:rPr lang="en-US" sz="2000" dirty="0"/>
              <a:t> to gain more reading fluency and develop their comprehension skills.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9A694D-A18A-4F43-AF33-B6A8BDA9D0E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8724" y="1148808"/>
            <a:ext cx="1166202" cy="109176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AD6E328-A06F-5B98-5440-1A0575DA1261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GB</a:t>
            </a:r>
          </a:p>
        </p:txBody>
      </p:sp>
    </p:spTree>
    <p:extLst>
      <p:ext uri="{BB962C8B-B14F-4D97-AF65-F5344CB8AC3E}">
        <p14:creationId xmlns:p14="http://schemas.microsoft.com/office/powerpoint/2010/main" val="3512741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Curriculum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0"/>
            <a:ext cx="9605655" cy="4470400"/>
          </a:xfrm>
        </p:spPr>
        <p:txBody>
          <a:bodyPr>
            <a:normAutofit fontScale="92500" lnSpcReduction="10000"/>
          </a:bodyPr>
          <a:lstStyle/>
          <a:p>
            <a:r>
              <a:rPr lang="en-US" sz="2800" dirty="0"/>
              <a:t>Our REAL project question this term is:</a:t>
            </a:r>
          </a:p>
          <a:p>
            <a:pPr marL="0" indent="0" algn="ctr">
              <a:buNone/>
            </a:pPr>
            <a:r>
              <a:rPr lang="en-US" sz="3600" dirty="0"/>
              <a:t>I wonder who lives where ?</a:t>
            </a:r>
            <a:endParaRPr lang="en-GB" sz="3600" dirty="0"/>
          </a:p>
          <a:p>
            <a:r>
              <a:rPr lang="en-GB" sz="2400" u="sng" dirty="0"/>
              <a:t>Subjects we will be learning are:</a:t>
            </a:r>
          </a:p>
          <a:p>
            <a:r>
              <a:rPr lang="en-GB" sz="2400" dirty="0"/>
              <a:t>Art – Roy Lichtenstein – pointillism </a:t>
            </a:r>
          </a:p>
          <a:p>
            <a:r>
              <a:rPr lang="en-GB" sz="2400" dirty="0"/>
              <a:t>Geography – habitats </a:t>
            </a:r>
          </a:p>
          <a:p>
            <a:r>
              <a:rPr lang="en-GB" sz="2400" dirty="0"/>
              <a:t>Science – herbivores, carnivores omnivores &amp; food chains </a:t>
            </a:r>
          </a:p>
          <a:p>
            <a:r>
              <a:rPr lang="en-GB" sz="2400" dirty="0"/>
              <a:t>Science – what plants and animals live in different habitats and what they need to survive. </a:t>
            </a:r>
          </a:p>
          <a:p>
            <a:r>
              <a:rPr lang="en-GB" sz="2400" dirty="0"/>
              <a:t>Science - f</a:t>
            </a:r>
            <a:r>
              <a:rPr lang="en-US" sz="2400" b="0" i="0" dirty="0" err="1">
                <a:solidFill>
                  <a:srgbClr val="000000"/>
                </a:solidFill>
                <a:effectLst/>
                <a:latin typeface="+mj-lt"/>
              </a:rPr>
              <a:t>ish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+mj-lt"/>
              </a:rPr>
              <a:t>, amphibians, reptiles, birds and mammals  </a:t>
            </a:r>
          </a:p>
          <a:p>
            <a:r>
              <a:rPr lang="en-US" sz="2400" b="0" i="0" dirty="0">
                <a:solidFill>
                  <a:srgbClr val="000000"/>
                </a:solidFill>
                <a:effectLst/>
                <a:latin typeface="+mj-lt"/>
              </a:rPr>
              <a:t>Christmas – nativity show   </a:t>
            </a:r>
            <a:endParaRPr lang="en-GB" sz="2400" dirty="0">
              <a:latin typeface="+mj-lt"/>
            </a:endParaRPr>
          </a:p>
          <a:p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8453405-E9CA-650C-880D-B89BCC764650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AE</a:t>
            </a:r>
          </a:p>
        </p:txBody>
      </p:sp>
    </p:spTree>
    <p:extLst>
      <p:ext uri="{BB962C8B-B14F-4D97-AF65-F5344CB8AC3E}">
        <p14:creationId xmlns:p14="http://schemas.microsoft.com/office/powerpoint/2010/main" val="39326481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3" y="2160589"/>
            <a:ext cx="9259233" cy="408781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Daily reading – books in book bag – changed weekly – please record in your child’s yellow reading diary and initial / sign.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Literacy and </a:t>
            </a:r>
            <a:r>
              <a:rPr lang="en-US" sz="2400" dirty="0" err="1"/>
              <a:t>Maths</a:t>
            </a:r>
            <a:r>
              <a:rPr lang="en-US" sz="2400" dirty="0"/>
              <a:t> homework will be sent home on a Friday.  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Termly family homework challenge – look out on </a:t>
            </a:r>
            <a:r>
              <a:rPr lang="en-US" sz="2400" dirty="0" err="1"/>
              <a:t>Weduc</a:t>
            </a:r>
            <a:r>
              <a:rPr lang="en-US" sz="2400" dirty="0"/>
              <a:t> for further details.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FB610A5-EE07-3D47-0090-80ABFD7F0E4F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EJ</a:t>
            </a:r>
          </a:p>
        </p:txBody>
      </p:sp>
    </p:spTree>
    <p:extLst>
      <p:ext uri="{BB962C8B-B14F-4D97-AF65-F5344CB8AC3E}">
        <p14:creationId xmlns:p14="http://schemas.microsoft.com/office/powerpoint/2010/main" val="10649234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Seesaw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035013"/>
            <a:ext cx="8848911" cy="3880773"/>
          </a:xfrm>
        </p:spPr>
        <p:txBody>
          <a:bodyPr>
            <a:normAutofit/>
          </a:bodyPr>
          <a:lstStyle/>
          <a:p>
            <a:r>
              <a:rPr lang="en-US" sz="3600" dirty="0"/>
              <a:t>We will send home a family code and a code for your child to login and add any additional learning they do at home.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6" name="Picture 5" descr="LPS Computing Services | Seesaw">
            <a:extLst>
              <a:ext uri="{FF2B5EF4-FFF2-40B4-BE49-F238E27FC236}">
                <a16:creationId xmlns:a16="http://schemas.microsoft.com/office/drawing/2014/main" id="{67DDE484-952C-40F3-B9C6-202218CF22F8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2669" y="3975399"/>
            <a:ext cx="1818240" cy="111915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82E024F-F845-5C53-C069-5809D8764FDE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GB</a:t>
            </a:r>
          </a:p>
        </p:txBody>
      </p:sp>
    </p:spTree>
    <p:extLst>
      <p:ext uri="{BB962C8B-B14F-4D97-AF65-F5344CB8AC3E}">
        <p14:creationId xmlns:p14="http://schemas.microsoft.com/office/powerpoint/2010/main" val="29867723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Learning Powers	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4478" y="1930400"/>
            <a:ext cx="6553784" cy="3880773"/>
          </a:xfrm>
        </p:spPr>
        <p:txBody>
          <a:bodyPr>
            <a:normAutofit/>
          </a:bodyPr>
          <a:lstStyle/>
          <a:p>
            <a:r>
              <a:rPr lang="en-US" sz="3600" dirty="0"/>
              <a:t>Responsible - </a:t>
            </a:r>
            <a:r>
              <a:rPr lang="en-US" sz="3600" dirty="0" err="1"/>
              <a:t>Responsadon</a:t>
            </a:r>
            <a:r>
              <a:rPr lang="en-US" sz="3600" dirty="0"/>
              <a:t> </a:t>
            </a:r>
          </a:p>
          <a:p>
            <a:r>
              <a:rPr lang="en-US" sz="3600" dirty="0"/>
              <a:t>Resilient - </a:t>
            </a:r>
            <a:r>
              <a:rPr lang="en-US" sz="3600" dirty="0" err="1"/>
              <a:t>Tryceratops</a:t>
            </a:r>
            <a:endParaRPr lang="en-US" sz="3600" dirty="0"/>
          </a:p>
          <a:p>
            <a:r>
              <a:rPr lang="en-US" sz="3600" dirty="0"/>
              <a:t>Reciprocal - </a:t>
            </a:r>
            <a:r>
              <a:rPr lang="en-US" sz="3600" dirty="0" err="1"/>
              <a:t>Collaboradocus</a:t>
            </a:r>
            <a:r>
              <a:rPr lang="en-US" sz="3600" dirty="0"/>
              <a:t> </a:t>
            </a:r>
          </a:p>
          <a:p>
            <a:r>
              <a:rPr lang="en-US" sz="3600" dirty="0"/>
              <a:t>Resourceful - </a:t>
            </a:r>
            <a:r>
              <a:rPr lang="en-US" sz="3600" dirty="0" err="1"/>
              <a:t>Explorarex</a:t>
            </a:r>
            <a:endParaRPr lang="en-US" sz="3600" dirty="0"/>
          </a:p>
          <a:p>
            <a:r>
              <a:rPr lang="en-US" sz="3600" dirty="0"/>
              <a:t>Reflective - </a:t>
            </a:r>
            <a:r>
              <a:rPr lang="en-US" sz="3600" dirty="0" err="1"/>
              <a:t>Thinkasaurus</a:t>
            </a:r>
            <a:r>
              <a:rPr lang="en-US" sz="3600" dirty="0"/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pic>
        <p:nvPicPr>
          <p:cNvPr id="1026" name="Picture 2" descr="Class Dojo / Home">
            <a:extLst>
              <a:ext uri="{FF2B5EF4-FFF2-40B4-BE49-F238E27FC236}">
                <a16:creationId xmlns:a16="http://schemas.microsoft.com/office/drawing/2014/main" id="{3946CC7B-84AE-4E21-8365-334E3F0798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536" y="198434"/>
            <a:ext cx="2624610" cy="2194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3FF8C53-0059-BD5C-EB55-7BA7CC9617E5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AE</a:t>
            </a:r>
          </a:p>
        </p:txBody>
      </p:sp>
    </p:spTree>
    <p:extLst>
      <p:ext uri="{BB962C8B-B14F-4D97-AF65-F5344CB8AC3E}">
        <p14:creationId xmlns:p14="http://schemas.microsoft.com/office/powerpoint/2010/main" val="20038729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Clubs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439917"/>
            <a:ext cx="8596668" cy="497139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/>
              <a:t>There will be a range of clubs on offer for children to attend after school.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Some clubs require payment online before your child attends each term.</a:t>
            </a:r>
          </a:p>
          <a:p>
            <a:pPr>
              <a:lnSpc>
                <a:spcPct val="150000"/>
              </a:lnSpc>
            </a:pPr>
            <a:r>
              <a:rPr lang="en-US" sz="2400" dirty="0"/>
              <a:t>Please look out for further information on Parent Mail or see the office for details of after school clubs.</a:t>
            </a:r>
            <a:endParaRPr lang="en-GB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45EFB-A584-FA9C-C61F-F77E4050F573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AE</a:t>
            </a:r>
          </a:p>
        </p:txBody>
      </p:sp>
    </p:spTree>
    <p:extLst>
      <p:ext uri="{BB962C8B-B14F-4D97-AF65-F5344CB8AC3E}">
        <p14:creationId xmlns:p14="http://schemas.microsoft.com/office/powerpoint/2010/main" val="3118662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Contact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930401"/>
            <a:ext cx="8960652" cy="41109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/>
              <a:t>Class Teacher / Teaching Assistant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Phase Leader (</a:t>
            </a:r>
            <a:r>
              <a:rPr lang="en-US" sz="2400" dirty="0" err="1"/>
              <a:t>Mrs</a:t>
            </a:r>
            <a:r>
              <a:rPr lang="en-US" sz="2400" dirty="0"/>
              <a:t> Banning)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sz="2400" dirty="0"/>
              <a:t>Senior Leader (</a:t>
            </a:r>
            <a:r>
              <a:rPr lang="en-US" sz="2400" dirty="0" err="1"/>
              <a:t>Mrs</a:t>
            </a:r>
            <a:r>
              <a:rPr lang="en-US" sz="2400" dirty="0"/>
              <a:t> </a:t>
            </a:r>
            <a:r>
              <a:rPr lang="en-US" sz="2400" dirty="0" err="1"/>
              <a:t>Dulieu</a:t>
            </a:r>
            <a:r>
              <a:rPr lang="en-US" sz="2400" dirty="0"/>
              <a:t>, </a:t>
            </a:r>
            <a:r>
              <a:rPr lang="en-US" sz="2400" dirty="0" err="1"/>
              <a:t>Mr</a:t>
            </a:r>
            <a:r>
              <a:rPr lang="en-US" sz="2400" dirty="0"/>
              <a:t> </a:t>
            </a:r>
            <a:r>
              <a:rPr lang="en-US" sz="2400" dirty="0" err="1"/>
              <a:t>Canham</a:t>
            </a:r>
            <a:r>
              <a:rPr lang="en-US" sz="2400" dirty="0"/>
              <a:t>, </a:t>
            </a:r>
            <a:r>
              <a:rPr lang="en-US" sz="2400" dirty="0" err="1"/>
              <a:t>Mr</a:t>
            </a:r>
            <a:r>
              <a:rPr lang="en-US" sz="2400" dirty="0"/>
              <a:t> Easton &amp; </a:t>
            </a:r>
            <a:r>
              <a:rPr lang="en-US" sz="2400" dirty="0" err="1"/>
              <a:t>Mrs</a:t>
            </a:r>
            <a:r>
              <a:rPr lang="en-US" sz="2400" dirty="0"/>
              <a:t> </a:t>
            </a:r>
            <a:r>
              <a:rPr lang="en-US" sz="2400" dirty="0" err="1"/>
              <a:t>Ellson</a:t>
            </a:r>
            <a:r>
              <a:rPr lang="en-US" sz="2400" dirty="0"/>
              <a:t>)</a:t>
            </a:r>
            <a:endParaRPr lang="en-GB" sz="2400" dirty="0"/>
          </a:p>
        </p:txBody>
      </p:sp>
      <p:sp>
        <p:nvSpPr>
          <p:cNvPr id="4" name="Down Arrow 3"/>
          <p:cNvSpPr/>
          <p:nvPr/>
        </p:nvSpPr>
        <p:spPr>
          <a:xfrm>
            <a:off x="1954923" y="2575034"/>
            <a:ext cx="409903" cy="6621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Down Arrow 4"/>
          <p:cNvSpPr/>
          <p:nvPr/>
        </p:nvSpPr>
        <p:spPr>
          <a:xfrm>
            <a:off x="1954924" y="4096240"/>
            <a:ext cx="409903" cy="6621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FB62BA5-3C05-E3CB-7A1C-C8BD4FA867FF}"/>
              </a:ext>
            </a:extLst>
          </p:cNvPr>
          <p:cNvSpPr txBox="1"/>
          <p:nvPr/>
        </p:nvSpPr>
        <p:spPr>
          <a:xfrm>
            <a:off x="11534383" y="6075123"/>
            <a:ext cx="657616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dirty="0"/>
              <a:t>GB</a:t>
            </a:r>
          </a:p>
        </p:txBody>
      </p:sp>
    </p:spTree>
    <p:extLst>
      <p:ext uri="{BB962C8B-B14F-4D97-AF65-F5344CB8AC3E}">
        <p14:creationId xmlns:p14="http://schemas.microsoft.com/office/powerpoint/2010/main" val="19319177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6567" y="198434"/>
            <a:ext cx="2034716" cy="1836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549120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D91077DCFA9F94CB3CCF18B9493B54C" ma:contentTypeVersion="23" ma:contentTypeDescription="Create a new document." ma:contentTypeScope="" ma:versionID="8e8111730a1c93432510fa918bbc6c22">
  <xsd:schema xmlns:xsd="http://www.w3.org/2001/XMLSchema" xmlns:xs="http://www.w3.org/2001/XMLSchema" xmlns:p="http://schemas.microsoft.com/office/2006/metadata/properties" xmlns:ns2="34bf0ba5-d5b6-4564-9c98-c451802672e3" xmlns:ns3="11360ed7-6a7f-4b69-a2fd-fafd5ff808ae" targetNamespace="http://schemas.microsoft.com/office/2006/metadata/properties" ma:root="true" ma:fieldsID="fd2deaec2c7785385671a875c3dd48ba" ns2:_="" ns3:_="">
    <xsd:import namespace="34bf0ba5-d5b6-4564-9c98-c451802672e3"/>
    <xsd:import namespace="11360ed7-6a7f-4b69-a2fd-fafd5ff808ae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ingHintHash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2:TaxCatchAll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bf0ba5-d5b6-4564-9c98-c451802672e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9" nillable="true" ma:displayName="Sharing Hint Hash" ma:internalName="SharingHintHash" ma:readOnly="true">
      <xsd:simpleType>
        <xsd:restriction base="dms:Text"/>
      </xsd:simpleType>
    </xsd:element>
    <xsd:element name="SharedWithDetails" ma:index="10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508852a5-7ecd-442a-97a5-637272819c85}" ma:internalName="TaxCatchAll" ma:showField="CatchAllData" ma:web="34bf0ba5-d5b6-4564-9c98-c451802672e3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360ed7-6a7f-4b69-a2fd-fafd5ff808a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4" nillable="true" ma:taxonomy="true" ma:internalName="lcf76f155ced4ddcb4097134ff3c332f" ma:taxonomyFieldName="MediaServiceImageTags" ma:displayName="Image Tags" ma:readOnly="false" ma:fieldId="{5cf76f15-5ced-4ddc-b409-7134ff3c332f}" ma:taxonomyMulti="true" ma:sspId="b4e9bdaa-5bb2-47e7-84ff-94d6834bfe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4bf0ba5-d5b6-4564-9c98-c451802672e3" xsi:nil="true"/>
    <lcf76f155ced4ddcb4097134ff3c332f xmlns="11360ed7-6a7f-4b69-a2fd-fafd5ff808a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FD21BC2-135F-4212-A822-CF4FFA872E7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4bf0ba5-d5b6-4564-9c98-c451802672e3"/>
    <ds:schemaRef ds:uri="11360ed7-6a7f-4b69-a2fd-fafd5ff808a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6BF5070-F6EB-4453-97E4-A1B9911049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31EDDE1-8225-45D2-9AE5-5C04837AE69E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2a387a66-5148-49f9-81f2-9b1969d65853"/>
    <ds:schemaRef ds:uri="http://purl.org/dc/terms/"/>
    <ds:schemaRef ds:uri="aabaee36-815a-4671-925d-36a518b12e3e"/>
    <ds:schemaRef ds:uri="http://www.w3.org/XML/1998/namespace"/>
    <ds:schemaRef ds:uri="http://purl.org/dc/dcmitype/"/>
    <ds:schemaRef ds:uri="34bf0ba5-d5b6-4564-9c98-c451802672e3"/>
    <ds:schemaRef ds:uri="11360ed7-6a7f-4b69-a2fd-fafd5ff808a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444</TotalTime>
  <Words>913</Words>
  <Application>Microsoft Office PowerPoint</Application>
  <PresentationFormat>Widescreen</PresentationFormat>
  <Paragraphs>194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Trebuchet MS</vt:lpstr>
      <vt:lpstr>Wingdings 3</vt:lpstr>
      <vt:lpstr>Facet</vt:lpstr>
      <vt:lpstr>Year 1/2 Welcome Meeting</vt:lpstr>
      <vt:lpstr>Meet the Team</vt:lpstr>
      <vt:lpstr>Safeguarding Leads</vt:lpstr>
      <vt:lpstr>The School Day</vt:lpstr>
      <vt:lpstr>School Uniform</vt:lpstr>
      <vt:lpstr>PE Kit</vt:lpstr>
      <vt:lpstr>PE Days</vt:lpstr>
      <vt:lpstr>Reading &amp; Phonics</vt:lpstr>
      <vt:lpstr>Curriculum </vt:lpstr>
      <vt:lpstr>Homework</vt:lpstr>
      <vt:lpstr>Seesaw</vt:lpstr>
      <vt:lpstr>Learning Powers </vt:lpstr>
      <vt:lpstr>Clubs</vt:lpstr>
      <vt:lpstr>Contact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3/4 Welcome Meeting</dc:title>
  <dc:creator>Sami Kettle</dc:creator>
  <cp:lastModifiedBy>James Canham</cp:lastModifiedBy>
  <cp:revision>86</cp:revision>
  <dcterms:created xsi:type="dcterms:W3CDTF">2022-08-30T19:06:25Z</dcterms:created>
  <dcterms:modified xsi:type="dcterms:W3CDTF">2024-09-05T09:07:53Z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0x010100AD91077DCFA9F94CB3CCF18B9493B54C</vt:lpwstr>
  </property>
  <property fmtid="{D5CDD505-2E9C-101B-9397-08002B2CF9AE}" pid="3" name="MediaServiceImageTags">
    <vt:lpwstr/>
  </property>
</Properties>
</file>