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notesMasterIdLst>
    <p:notesMasterId r:id="rId21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9" r:id="rId12"/>
    <p:sldId id="264" r:id="rId13"/>
    <p:sldId id="263" r:id="rId14"/>
    <p:sldId id="270" r:id="rId15"/>
    <p:sldId id="271" r:id="rId16"/>
    <p:sldId id="265" r:id="rId17"/>
    <p:sldId id="266" r:id="rId18"/>
    <p:sldId id="267" r:id="rId19"/>
    <p:sldId id="268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3907" autoAdjust="0"/>
  </p:normalViewPr>
  <p:slideViewPr>
    <p:cSldViewPr snapToGrid="0">
      <p:cViewPr varScale="1">
        <p:scale>
          <a:sx n="95" d="100"/>
          <a:sy n="95" d="100"/>
        </p:scale>
        <p:origin x="119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545E8A-9D16-4EBC-9513-D220C358E9FE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73203D-CA2B-4198-9FE1-0D8DE76E78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607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SW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3203D-CA2B-4198-9FE1-0D8DE76E78A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9046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3203D-CA2B-4198-9FE1-0D8DE76E78A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79781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AE</a:t>
            </a:r>
          </a:p>
          <a:p>
            <a:r>
              <a:rPr lang="en-US" sz="1200" b="0" i="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Sian</a:t>
            </a: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Attendance Lead – monitor pupil’s absence and work alongside education welfare to increase pupil’s attendance and punctuality</a:t>
            </a: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Social and emotional interventions – small group and 1:1 sessions to support pupil’s emotional well-being</a:t>
            </a:r>
          </a:p>
          <a:p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Behaviour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support – monitor the </a:t>
            </a:r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behaviour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of pupils in school and work with them to aim for better outcomes</a:t>
            </a: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en-US" sz="1200" b="0" i="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Emily</a:t>
            </a:r>
            <a:r>
              <a:rPr lang="en-US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Supporting families with financial difficulties/housing</a:t>
            </a: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Supporting with family separation</a:t>
            </a: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Food bank referrals/referrals to family support agencies </a:t>
            </a:r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e.g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Early Help</a:t>
            </a: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Home visits when necessary and appropriate to check the welfare of a family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3203D-CA2B-4198-9FE1-0D8DE76E78A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98415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GB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3203D-CA2B-4198-9FE1-0D8DE76E78A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346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SW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3203D-CA2B-4198-9FE1-0D8DE76E78A1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58914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</a:t>
            </a:r>
            <a:r>
              <a:rPr lang="en-GB" dirty="0"/>
              <a:t>B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3203D-CA2B-4198-9FE1-0D8DE76E78A1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2798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</a:t>
            </a:r>
            <a:r>
              <a:rPr lang="en-GB" dirty="0"/>
              <a:t>B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3203D-CA2B-4198-9FE1-0D8DE76E78A1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9312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3203D-CA2B-4198-9FE1-0D8DE76E78A1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32916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</a:t>
            </a:r>
            <a:r>
              <a:rPr lang="en-GB" dirty="0"/>
              <a:t>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3203D-CA2B-4198-9FE1-0D8DE76E78A1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1224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AE</a:t>
            </a:r>
          </a:p>
          <a:p>
            <a:r>
              <a:rPr lang="en-US" dirty="0"/>
              <a:t>Make note that lost/damaged books will be charged for!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3203D-CA2B-4198-9FE1-0D8DE76E78A1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99692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</a:t>
            </a:r>
            <a:r>
              <a:rPr lang="en-GB" dirty="0"/>
              <a:t>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3203D-CA2B-4198-9FE1-0D8DE76E78A1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8266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</a:t>
            </a:r>
            <a:r>
              <a:rPr lang="en-GB" dirty="0"/>
              <a:t>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3203D-CA2B-4198-9FE1-0D8DE76E78A1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18729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</a:t>
            </a:r>
            <a:r>
              <a:rPr lang="en-GB" dirty="0"/>
              <a:t>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3203D-CA2B-4198-9FE1-0D8DE76E78A1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17300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</a:t>
            </a:r>
            <a:r>
              <a:rPr lang="en-GB" dirty="0"/>
              <a:t>B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3203D-CA2B-4198-9FE1-0D8DE76E78A1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8902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3203D-CA2B-4198-9FE1-0D8DE76E78A1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99960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3203D-CA2B-4198-9FE1-0D8DE76E78A1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82122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9/3/2025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9/3/2025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6506" y="2404531"/>
            <a:ext cx="8673253" cy="1646302"/>
          </a:xfrm>
        </p:spPr>
        <p:txBody>
          <a:bodyPr/>
          <a:lstStyle/>
          <a:p>
            <a:r>
              <a:rPr lang="en-US" dirty="0"/>
              <a:t>Year 1/2 Welcome Meeting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28.8.25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6567" y="198434"/>
            <a:ext cx="2034716" cy="1836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8101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4344" y="240384"/>
            <a:ext cx="8596668" cy="1320800"/>
          </a:xfrm>
        </p:spPr>
        <p:txBody>
          <a:bodyPr/>
          <a:lstStyle/>
          <a:p>
            <a:r>
              <a:rPr lang="en-US" dirty="0"/>
              <a:t>Meet the Team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15594" y="1226372"/>
            <a:ext cx="2440335" cy="595748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 err="1"/>
              <a:t>Mrs</a:t>
            </a:r>
            <a:r>
              <a:rPr lang="en-US" dirty="0"/>
              <a:t> Winfield</a:t>
            </a:r>
          </a:p>
          <a:p>
            <a:pPr marL="0" indent="0" algn="ctr">
              <a:buNone/>
            </a:pPr>
            <a:r>
              <a:rPr lang="en-US" dirty="0"/>
              <a:t>Kindness (Year 1/2)</a:t>
            </a:r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br>
              <a:rPr lang="en-US" dirty="0"/>
            </a:br>
            <a:endParaRPr lang="en-US" dirty="0"/>
          </a:p>
          <a:p>
            <a:pPr marL="0" indent="0" algn="ctr">
              <a:buNone/>
            </a:pPr>
            <a:r>
              <a:rPr lang="en-US" dirty="0"/>
              <a:t>Miss Banning</a:t>
            </a:r>
          </a:p>
          <a:p>
            <a:pPr marL="0" indent="0" algn="ctr">
              <a:buNone/>
            </a:pPr>
            <a:r>
              <a:rPr lang="en-US" dirty="0"/>
              <a:t>Courage (Year 1)</a:t>
            </a:r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 err="1"/>
              <a:t>Mr</a:t>
            </a:r>
            <a:r>
              <a:rPr lang="en-US" dirty="0"/>
              <a:t> Easton</a:t>
            </a:r>
          </a:p>
          <a:p>
            <a:pPr marL="0" indent="0" algn="ctr">
              <a:buNone/>
            </a:pPr>
            <a:r>
              <a:rPr lang="en-US" dirty="0"/>
              <a:t>Honesty (Year 2)</a:t>
            </a:r>
            <a:endParaRPr lang="en-GB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5637734" y="1331513"/>
            <a:ext cx="3619129" cy="52861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u="sng" dirty="0"/>
              <a:t>Classroom Assistants</a:t>
            </a:r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 err="1"/>
              <a:t>Mrs</a:t>
            </a:r>
            <a:r>
              <a:rPr lang="en-US" dirty="0"/>
              <a:t> Miller </a:t>
            </a:r>
          </a:p>
          <a:p>
            <a:pPr marL="0" indent="0" algn="ctr">
              <a:buNone/>
            </a:pPr>
            <a:r>
              <a:rPr lang="en-US" dirty="0"/>
              <a:t>Miss Billie </a:t>
            </a:r>
          </a:p>
          <a:p>
            <a:pPr marL="0" indent="0" algn="ctr">
              <a:buNone/>
            </a:pPr>
            <a:r>
              <a:rPr lang="en-US" dirty="0"/>
              <a:t>Miss Andrews </a:t>
            </a:r>
          </a:p>
          <a:p>
            <a:pPr marL="0" indent="0" algn="ctr">
              <a:buNone/>
            </a:pPr>
            <a:r>
              <a:rPr lang="en-US" dirty="0" err="1"/>
              <a:t>Mrs</a:t>
            </a:r>
            <a:r>
              <a:rPr lang="en-US" dirty="0"/>
              <a:t> Huntley </a:t>
            </a:r>
          </a:p>
          <a:p>
            <a:pPr marL="0" indent="0" algn="ctr">
              <a:buNone/>
            </a:pPr>
            <a:r>
              <a:rPr lang="en-US" dirty="0"/>
              <a:t>Miss Dodman</a:t>
            </a:r>
          </a:p>
          <a:p>
            <a:pPr marL="0" indent="0" algn="ctr">
              <a:buNone/>
            </a:pPr>
            <a:r>
              <a:rPr lang="en-US" dirty="0"/>
              <a:t>Miss Khan</a:t>
            </a:r>
          </a:p>
          <a:p>
            <a:pPr marL="0" indent="0" algn="ctr">
              <a:buNone/>
            </a:pPr>
            <a:r>
              <a:rPr lang="en-US" dirty="0"/>
              <a:t>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6567" y="198434"/>
            <a:ext cx="2034716" cy="183657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6394FC5-A5E5-4205-A23C-C89DC61829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9209" y="3132854"/>
            <a:ext cx="1148159" cy="161075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3279C4C-D9C7-4060-A4E8-744DF9705B0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168" r="-1"/>
          <a:stretch/>
        </p:blipFill>
        <p:spPr>
          <a:xfrm>
            <a:off x="1667435" y="1470459"/>
            <a:ext cx="1148159" cy="143425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BC1B4CA-3425-47AC-A465-03FFEDC821D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67435" y="5026215"/>
            <a:ext cx="1271326" cy="1591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9401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51388"/>
            <a:ext cx="8596668" cy="1320800"/>
          </a:xfrm>
        </p:spPr>
        <p:txBody>
          <a:bodyPr/>
          <a:lstStyle/>
          <a:p>
            <a:r>
              <a:rPr lang="en-US" dirty="0"/>
              <a:t>Safeguarding Leads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0074" y="1071222"/>
            <a:ext cx="2440335" cy="55981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/>
              <a:t>Emily Roberts</a:t>
            </a:r>
          </a:p>
          <a:p>
            <a:pPr marL="0" indent="0" algn="ctr">
              <a:buNone/>
            </a:pPr>
            <a:r>
              <a:rPr lang="en-US" dirty="0"/>
              <a:t>Family Link Worker</a:t>
            </a:r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br>
              <a:rPr lang="en-US" dirty="0"/>
            </a:b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/>
              <a:t>Sian Buckler</a:t>
            </a:r>
          </a:p>
          <a:p>
            <a:pPr marL="0" indent="0" algn="ctr">
              <a:buNone/>
            </a:pPr>
            <a:r>
              <a:rPr lang="en-US" dirty="0"/>
              <a:t>Pastoral Support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926438" y="-412286"/>
            <a:ext cx="2838994" cy="75645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endParaRPr lang="en-US" dirty="0"/>
          </a:p>
          <a:p>
            <a:pPr marL="0" indent="0" algn="ctr">
              <a:buFont typeface="Wingdings 3" charset="2"/>
              <a:buNone/>
            </a:pPr>
            <a:endParaRPr lang="en-US" dirty="0"/>
          </a:p>
          <a:p>
            <a:pPr marL="0" indent="0" algn="ctr">
              <a:buFont typeface="Wingdings 3" charset="2"/>
              <a:buNone/>
            </a:pPr>
            <a:r>
              <a:rPr lang="en-US" dirty="0" err="1"/>
              <a:t>Mrs</a:t>
            </a:r>
            <a:r>
              <a:rPr lang="en-US" dirty="0"/>
              <a:t> </a:t>
            </a:r>
            <a:r>
              <a:rPr lang="en-US" dirty="0" err="1"/>
              <a:t>Dulieu</a:t>
            </a:r>
            <a:endParaRPr lang="en-US" dirty="0"/>
          </a:p>
          <a:p>
            <a:pPr marL="0" indent="0" algn="ctr">
              <a:buFont typeface="Wingdings 3" charset="2"/>
              <a:buNone/>
            </a:pPr>
            <a:r>
              <a:rPr lang="en-US" dirty="0" err="1"/>
              <a:t>Headteacher</a:t>
            </a:r>
            <a:endParaRPr lang="en-US" dirty="0"/>
          </a:p>
          <a:p>
            <a:pPr marL="0" indent="0" algn="ctr">
              <a:buFont typeface="Wingdings 3" charset="2"/>
              <a:buNone/>
            </a:pPr>
            <a:endParaRPr lang="en-US" dirty="0"/>
          </a:p>
          <a:p>
            <a:pPr marL="0" indent="0" algn="ctr">
              <a:buFont typeface="Wingdings 3" charset="2"/>
              <a:buNone/>
            </a:pPr>
            <a:endParaRPr lang="en-US" dirty="0"/>
          </a:p>
          <a:p>
            <a:pPr marL="0" indent="0" algn="ctr">
              <a:buFont typeface="Wingdings 3" charset="2"/>
              <a:buNone/>
            </a:pPr>
            <a:endParaRPr lang="en-US" dirty="0"/>
          </a:p>
          <a:p>
            <a:pPr marL="0" indent="0" algn="ctr">
              <a:buFont typeface="Wingdings 3" charset="2"/>
              <a:buNone/>
            </a:pPr>
            <a:r>
              <a:rPr lang="en-US" dirty="0" err="1"/>
              <a:t>Mr</a:t>
            </a:r>
            <a:r>
              <a:rPr lang="en-US" dirty="0"/>
              <a:t> </a:t>
            </a:r>
            <a:r>
              <a:rPr lang="en-US" dirty="0" err="1"/>
              <a:t>Canham</a:t>
            </a:r>
            <a:endParaRPr lang="en-US" dirty="0"/>
          </a:p>
          <a:p>
            <a:pPr marL="0" indent="0" algn="ctr">
              <a:buFont typeface="Wingdings 3" charset="2"/>
              <a:buNone/>
            </a:pPr>
            <a:r>
              <a:rPr lang="en-US" dirty="0"/>
              <a:t>Deputy </a:t>
            </a:r>
            <a:r>
              <a:rPr lang="en-US" dirty="0" err="1"/>
              <a:t>Headteacher</a:t>
            </a:r>
            <a:endParaRPr lang="en-US" dirty="0"/>
          </a:p>
          <a:p>
            <a:pPr marL="0" indent="0" algn="ctr">
              <a:buFont typeface="Wingdings 3" charset="2"/>
              <a:buNone/>
            </a:pPr>
            <a:endParaRPr lang="en-US" dirty="0"/>
          </a:p>
          <a:p>
            <a:pPr marL="0" indent="0" algn="ctr">
              <a:buFont typeface="Wingdings 3" charset="2"/>
              <a:buNone/>
            </a:pPr>
            <a:endParaRPr lang="en-US" dirty="0"/>
          </a:p>
          <a:p>
            <a:pPr marL="0" indent="0" algn="ctr">
              <a:buFont typeface="Wingdings 3" charset="2"/>
              <a:buNone/>
            </a:pPr>
            <a:r>
              <a:rPr lang="en-US" dirty="0" err="1"/>
              <a:t>Mr</a:t>
            </a:r>
            <a:r>
              <a:rPr lang="en-US" dirty="0"/>
              <a:t> Easton</a:t>
            </a:r>
          </a:p>
          <a:p>
            <a:pPr marL="0" indent="0" algn="ctr">
              <a:buFont typeface="Wingdings 3" charset="2"/>
              <a:buNone/>
            </a:pPr>
            <a:r>
              <a:rPr lang="en-US" dirty="0"/>
              <a:t>Assistant </a:t>
            </a:r>
            <a:r>
              <a:rPr lang="en-US" dirty="0" err="1"/>
              <a:t>Headteacher</a:t>
            </a:r>
            <a:endParaRPr lang="en-US" dirty="0"/>
          </a:p>
          <a:p>
            <a:pPr marL="0" indent="0" algn="ctr">
              <a:buFont typeface="Wingdings 3" charset="2"/>
              <a:buNone/>
            </a:pPr>
            <a:endParaRPr lang="en-US" dirty="0"/>
          </a:p>
          <a:p>
            <a:pPr marL="0" indent="0" algn="ctr">
              <a:buFont typeface="Wingdings 3" charset="2"/>
              <a:buNone/>
            </a:pPr>
            <a:endParaRPr lang="en-US" dirty="0"/>
          </a:p>
          <a:p>
            <a:pPr marL="0" indent="0" algn="ctr">
              <a:buFont typeface="Wingdings 3" charset="2"/>
              <a:buNone/>
            </a:pPr>
            <a:endParaRPr lang="en-US" dirty="0"/>
          </a:p>
          <a:p>
            <a:pPr marL="0" indent="0" algn="ctr">
              <a:buFont typeface="Wingdings 3" charset="2"/>
              <a:buNone/>
            </a:pPr>
            <a:r>
              <a:rPr lang="en-US" dirty="0" err="1"/>
              <a:t>Mrs</a:t>
            </a:r>
            <a:r>
              <a:rPr lang="en-US" dirty="0"/>
              <a:t> </a:t>
            </a:r>
            <a:r>
              <a:rPr lang="en-US" dirty="0" err="1"/>
              <a:t>Bonshor</a:t>
            </a:r>
            <a:endParaRPr lang="en-US" dirty="0"/>
          </a:p>
          <a:p>
            <a:pPr marL="0" indent="0" algn="ctr">
              <a:buFont typeface="Wingdings 3" charset="2"/>
              <a:buNone/>
            </a:pPr>
            <a:r>
              <a:rPr lang="en-US" dirty="0" err="1"/>
              <a:t>SENDCo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6567" y="198434"/>
            <a:ext cx="2034716" cy="183657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79857" y="0"/>
            <a:ext cx="1039859" cy="157247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63723" y="1862324"/>
            <a:ext cx="1028203" cy="146945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17062" y="1111788"/>
            <a:ext cx="1082134" cy="149364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17062" y="3733667"/>
            <a:ext cx="1275505" cy="184855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02359" y="3434631"/>
            <a:ext cx="1153033" cy="165237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DBD97AE-A7C8-48C3-9CC0-1797C09B6C4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41671" y="5372181"/>
            <a:ext cx="1074388" cy="1494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5215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School Day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313794"/>
            <a:ext cx="9349535" cy="5544206"/>
          </a:xfrm>
        </p:spPr>
        <p:txBody>
          <a:bodyPr>
            <a:normAutofit fontScale="85000" lnSpcReduction="20000"/>
          </a:bodyPr>
          <a:lstStyle/>
          <a:p>
            <a:r>
              <a:rPr lang="en-US" sz="2800" dirty="0"/>
              <a:t>School gates open at 8.35am.</a:t>
            </a:r>
          </a:p>
          <a:p>
            <a:r>
              <a:rPr lang="en-US" sz="2800" dirty="0"/>
              <a:t>Whistle blown at 8.40am and school doors open.</a:t>
            </a:r>
          </a:p>
          <a:p>
            <a:r>
              <a:rPr lang="en-US" sz="2800" dirty="0"/>
              <a:t>Gates closed by 8.45am.</a:t>
            </a:r>
          </a:p>
          <a:p>
            <a:r>
              <a:rPr lang="en-US" sz="2800" dirty="0"/>
              <a:t>Please take your child to the office to sign in if you are late.</a:t>
            </a:r>
          </a:p>
          <a:p>
            <a:pPr marL="0" indent="0">
              <a:buNone/>
            </a:pPr>
            <a:r>
              <a:rPr lang="en-US" sz="2800" u="sng" dirty="0"/>
              <a:t>Start of the day:</a:t>
            </a:r>
          </a:p>
          <a:p>
            <a:r>
              <a:rPr lang="en-US" sz="2800" dirty="0"/>
              <a:t>Kindness – corridor next to the classroom</a:t>
            </a:r>
          </a:p>
          <a:p>
            <a:r>
              <a:rPr lang="en-US" sz="2800" dirty="0"/>
              <a:t>Honesty – corridor next to the classroom</a:t>
            </a:r>
          </a:p>
          <a:p>
            <a:r>
              <a:rPr lang="en-US" sz="2800" dirty="0"/>
              <a:t>Courage – corridor next to the classroom</a:t>
            </a:r>
          </a:p>
          <a:p>
            <a:pPr marL="0" indent="0">
              <a:buNone/>
            </a:pPr>
            <a:r>
              <a:rPr lang="en-US" sz="2800" u="sng" dirty="0"/>
              <a:t>End of the day:</a:t>
            </a:r>
          </a:p>
          <a:p>
            <a:r>
              <a:rPr lang="en-US" sz="2800" dirty="0"/>
              <a:t>Kindness – classroom door</a:t>
            </a:r>
          </a:p>
          <a:p>
            <a:r>
              <a:rPr lang="en-US" sz="2800" dirty="0"/>
              <a:t>Honesty – classroom door</a:t>
            </a:r>
          </a:p>
          <a:p>
            <a:r>
              <a:rPr lang="en-US" sz="2800" dirty="0"/>
              <a:t>Courage – classroom door</a:t>
            </a:r>
            <a:endParaRPr lang="en-US" sz="2800" u="sng" dirty="0"/>
          </a:p>
          <a:p>
            <a:r>
              <a:rPr lang="en-US" sz="2800" dirty="0"/>
              <a:t>Teachers available at the end of the day for queries.</a:t>
            </a:r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6567" y="198434"/>
            <a:ext cx="2034716" cy="1836579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2A419BF-CF93-456D-AF60-61B2AB8E60B4}"/>
              </a:ext>
            </a:extLst>
          </p:cNvPr>
          <p:cNvSpPr txBox="1">
            <a:spLocks/>
          </p:cNvSpPr>
          <p:nvPr/>
        </p:nvSpPr>
        <p:spPr>
          <a:xfrm>
            <a:off x="7196209" y="4278402"/>
            <a:ext cx="2740358" cy="1836579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Font typeface="Wingdings 3" charset="2"/>
              <a:buNone/>
            </a:pPr>
            <a:r>
              <a:rPr lang="en-US" sz="2000" dirty="0"/>
              <a:t>Please be patient with us whilst we learn new faces at the end of the day.</a:t>
            </a:r>
          </a:p>
        </p:txBody>
      </p:sp>
    </p:spTree>
    <p:extLst>
      <p:ext uri="{BB962C8B-B14F-4D97-AF65-F5344CB8AC3E}">
        <p14:creationId xmlns:p14="http://schemas.microsoft.com/office/powerpoint/2010/main" val="9497285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School Uniform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723697"/>
            <a:ext cx="8172376" cy="4761186"/>
          </a:xfrm>
        </p:spPr>
        <p:txBody>
          <a:bodyPr>
            <a:noAutofit/>
          </a:bodyPr>
          <a:lstStyle/>
          <a:p>
            <a:r>
              <a:rPr lang="en-US" sz="2000" dirty="0"/>
              <a:t>Navy blue jumper or cardigan. Purchased at most supermarkets. Jumpers and cardigans with the Barley Croft logo can be purchased at the school office.</a:t>
            </a:r>
          </a:p>
          <a:p>
            <a:r>
              <a:rPr lang="en-US" sz="2000" dirty="0"/>
              <a:t>Black or grey trousers, skirts or pinafore dresses (no jeans, including black denim) Leggings should only be worn under skirts and not as trousers. </a:t>
            </a:r>
          </a:p>
          <a:p>
            <a:r>
              <a:rPr lang="en-US" sz="2000" dirty="0"/>
              <a:t>A white or blue polo shirt, blouse or shirt. </a:t>
            </a:r>
          </a:p>
          <a:p>
            <a:r>
              <a:rPr lang="en-US" sz="2000" dirty="0"/>
              <a:t>Black, sensible shoes or ankle boots (no high-tops, knee high boots, sandals or heels) </a:t>
            </a:r>
          </a:p>
          <a:p>
            <a:r>
              <a:rPr lang="en-US" sz="2000" dirty="0"/>
              <a:t>Black, white or grey plain socks, tights or leggings </a:t>
            </a:r>
          </a:p>
          <a:p>
            <a:r>
              <a:rPr lang="en-US" sz="2000" dirty="0"/>
              <a:t>No </a:t>
            </a:r>
            <a:r>
              <a:rPr lang="en-US" sz="2000" dirty="0" err="1"/>
              <a:t>jewellery</a:t>
            </a:r>
            <a:r>
              <a:rPr lang="en-US" sz="2000" dirty="0"/>
              <a:t> apart from small, discrete stud earrings </a:t>
            </a:r>
          </a:p>
          <a:p>
            <a:r>
              <a:rPr lang="en-US" sz="2000" dirty="0"/>
              <a:t>No make-up, including nail varnish </a:t>
            </a:r>
            <a:endParaRPr lang="en-GB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6567" y="198434"/>
            <a:ext cx="2034716" cy="1836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0990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 Kit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2160589"/>
            <a:ext cx="8918611" cy="3880773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400" dirty="0"/>
              <a:t>Plain black/navy shorts (for indoor PE)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Plain black/navy jogging bottoms (for outdoor PE)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Plain white T-shirt (a white PE T-shirt with the Barley Croft logo can be purchased from the school office).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White, black or blue trainers (not high-tops or boots)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6567" y="198434"/>
            <a:ext cx="2034716" cy="1836579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822167A9-DC10-4895-B09F-91C99D5355D1}"/>
              </a:ext>
            </a:extLst>
          </p:cNvPr>
          <p:cNvSpPr txBox="1">
            <a:spLocks/>
          </p:cNvSpPr>
          <p:nvPr/>
        </p:nvSpPr>
        <p:spPr>
          <a:xfrm>
            <a:off x="5862708" y="370132"/>
            <a:ext cx="3411294" cy="144855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Font typeface="Wingdings 3" charset="2"/>
              <a:buNone/>
            </a:pPr>
            <a:r>
              <a:rPr lang="en-US" sz="2000" dirty="0"/>
              <a:t>Please ensure children come to school on their PE day dressed in the correct PE kit.</a:t>
            </a:r>
          </a:p>
        </p:txBody>
      </p:sp>
    </p:spTree>
    <p:extLst>
      <p:ext uri="{BB962C8B-B14F-4D97-AF65-F5344CB8AC3E}">
        <p14:creationId xmlns:p14="http://schemas.microsoft.com/office/powerpoint/2010/main" val="12151292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 Days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946" y="1650126"/>
            <a:ext cx="3968238" cy="483475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400" dirty="0" err="1"/>
              <a:t>Mrs</a:t>
            </a:r>
            <a:r>
              <a:rPr lang="en-US" sz="2400" dirty="0"/>
              <a:t> Winfield (Kindness)</a:t>
            </a:r>
          </a:p>
          <a:p>
            <a:pPr marL="0" indent="0" algn="ctr">
              <a:buNone/>
            </a:pPr>
            <a:r>
              <a:rPr lang="en-US" sz="2400" dirty="0">
                <a:solidFill>
                  <a:schemeClr val="accent2">
                    <a:lumMod val="75000"/>
                  </a:schemeClr>
                </a:solidFill>
              </a:rPr>
              <a:t>Friday </a:t>
            </a:r>
          </a:p>
          <a:p>
            <a:pPr marL="0" indent="0" algn="ctr">
              <a:buNone/>
            </a:pPr>
            <a:endParaRPr lang="en-US" sz="2400" dirty="0"/>
          </a:p>
          <a:p>
            <a:pPr marL="0" indent="0" algn="ctr">
              <a:buNone/>
            </a:pPr>
            <a:r>
              <a:rPr lang="en-US" sz="2400" dirty="0"/>
              <a:t>Miss Banning (Courage)</a:t>
            </a:r>
          </a:p>
          <a:p>
            <a:pPr marL="0" indent="0" algn="ctr">
              <a:buNone/>
            </a:pPr>
            <a:r>
              <a:rPr lang="en-US" sz="2400" dirty="0">
                <a:solidFill>
                  <a:schemeClr val="accent2">
                    <a:lumMod val="75000"/>
                  </a:schemeClr>
                </a:solidFill>
              </a:rPr>
              <a:t>Tuesday</a:t>
            </a:r>
          </a:p>
          <a:p>
            <a:pPr marL="0" indent="0" algn="ctr">
              <a:buNone/>
            </a:pPr>
            <a:endParaRPr lang="en-US" sz="2400" dirty="0">
              <a:solidFill>
                <a:schemeClr val="accent2">
                  <a:lumMod val="75000"/>
                </a:schemeClr>
              </a:solidFill>
            </a:endParaRPr>
          </a:p>
          <a:p>
            <a:pPr marL="0" indent="0" algn="ctr">
              <a:buNone/>
            </a:pPr>
            <a:r>
              <a:rPr lang="en-US" sz="2400" dirty="0" err="1"/>
              <a:t>Mr</a:t>
            </a:r>
            <a:r>
              <a:rPr lang="en-US" sz="2400" dirty="0"/>
              <a:t> Easton (Honesty)</a:t>
            </a:r>
          </a:p>
          <a:p>
            <a:pPr marL="0" indent="0" algn="ctr">
              <a:buNone/>
            </a:pPr>
            <a:r>
              <a:rPr lang="en-US" sz="2400" dirty="0">
                <a:solidFill>
                  <a:schemeClr val="accent2">
                    <a:lumMod val="75000"/>
                  </a:schemeClr>
                </a:solidFill>
              </a:rPr>
              <a:t>Friday </a:t>
            </a:r>
          </a:p>
          <a:p>
            <a:pPr marL="0" indent="0" algn="ctr">
              <a:buNone/>
            </a:pPr>
            <a:endParaRPr lang="en-US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6001406" y="2864782"/>
            <a:ext cx="3610303" cy="2326649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Font typeface="Wingdings 3" charset="2"/>
              <a:buNone/>
            </a:pPr>
            <a:r>
              <a:rPr lang="en-US" sz="2400" dirty="0"/>
              <a:t>Please ensure children come to school on their PE day dressed in the correct PE kit.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6567" y="198434"/>
            <a:ext cx="2034716" cy="1836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7903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Reading &amp; Phonics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1052" y="1572126"/>
            <a:ext cx="10972801" cy="528587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000" dirty="0"/>
              <a:t>Little </a:t>
            </a:r>
            <a:r>
              <a:rPr lang="en-US" sz="2000" dirty="0" err="1"/>
              <a:t>Wandle</a:t>
            </a:r>
            <a:r>
              <a:rPr lang="en-US" sz="2000" dirty="0"/>
              <a:t> Phonics</a:t>
            </a:r>
          </a:p>
          <a:p>
            <a:pPr>
              <a:lnSpc>
                <a:spcPct val="150000"/>
              </a:lnSpc>
            </a:pPr>
            <a:r>
              <a:rPr lang="en-US" sz="2000" dirty="0"/>
              <a:t>Children will continue to have daily Phonics lessons and bring home Phonetically decodable reading books. They will read it 3 times at school so they are gaining confidence when they bring it home. Celebrate how confident they are at reading the words!</a:t>
            </a:r>
          </a:p>
          <a:p>
            <a:pPr>
              <a:lnSpc>
                <a:spcPct val="150000"/>
              </a:lnSpc>
            </a:pPr>
            <a:r>
              <a:rPr lang="en-US" sz="2000" dirty="0"/>
              <a:t>If they are unsure of any words, prompt them to identify the individual sounds (</a:t>
            </a:r>
            <a:r>
              <a:rPr lang="en-US" sz="2000" b="1" dirty="0"/>
              <a:t>segment</a:t>
            </a:r>
            <a:r>
              <a:rPr lang="en-US" sz="2000" dirty="0"/>
              <a:t>) and then </a:t>
            </a:r>
            <a:r>
              <a:rPr lang="en-US" sz="2000" b="1" dirty="0"/>
              <a:t>blend</a:t>
            </a:r>
            <a:r>
              <a:rPr lang="en-US" sz="2000" dirty="0"/>
              <a:t> them together to read the words. Some words are </a:t>
            </a:r>
            <a:r>
              <a:rPr lang="en-US" sz="2000" i="1" dirty="0"/>
              <a:t>tricky</a:t>
            </a:r>
            <a:r>
              <a:rPr lang="en-US" sz="2000" dirty="0"/>
              <a:t> – they just need to be able to read them!</a:t>
            </a:r>
          </a:p>
          <a:p>
            <a:pPr>
              <a:lnSpc>
                <a:spcPct val="150000"/>
              </a:lnSpc>
            </a:pPr>
            <a:r>
              <a:rPr lang="en-US" sz="2000" dirty="0"/>
              <a:t>Year 2 children who passed the Phonics screening check in June will do a final term of Phonics before moving to the next stage of Little </a:t>
            </a:r>
            <a:r>
              <a:rPr lang="en-US" sz="2000" dirty="0" err="1"/>
              <a:t>Wandle</a:t>
            </a:r>
            <a:r>
              <a:rPr lang="en-US" sz="2000" dirty="0"/>
              <a:t> to gain more reading fluency and develop their comprehension skills.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6567" y="198434"/>
            <a:ext cx="2034716" cy="183657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99A694D-A18A-4F43-AF33-B6A8BDA9D0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58724" y="1148808"/>
            <a:ext cx="1166202" cy="1091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7415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Curriculum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18428"/>
            <a:ext cx="9605655" cy="4729166"/>
          </a:xfrm>
        </p:spPr>
        <p:txBody>
          <a:bodyPr>
            <a:normAutofit/>
          </a:bodyPr>
          <a:lstStyle/>
          <a:p>
            <a:r>
              <a:rPr lang="en-US" sz="2800" dirty="0"/>
              <a:t>Our REAL project question this term is:</a:t>
            </a:r>
          </a:p>
          <a:p>
            <a:pPr marL="0" indent="0" algn="ctr">
              <a:buNone/>
            </a:pPr>
            <a:r>
              <a:rPr lang="en-US" sz="3600" dirty="0"/>
              <a:t>I wonder what makes me </a:t>
            </a:r>
            <a:r>
              <a:rPr lang="en-US" sz="3600" dirty="0" err="1"/>
              <a:t>marvellous</a:t>
            </a:r>
            <a:r>
              <a:rPr lang="en-US" sz="3600" dirty="0"/>
              <a:t>?</a:t>
            </a:r>
          </a:p>
          <a:p>
            <a:pPr marL="0" indent="0" algn="ctr">
              <a:buNone/>
            </a:pPr>
            <a:r>
              <a:rPr lang="en-GB" sz="2400" u="sng" dirty="0"/>
              <a:t>Subjects we will be learning are:</a:t>
            </a:r>
          </a:p>
          <a:p>
            <a:r>
              <a:rPr lang="en-GB" sz="2400" dirty="0"/>
              <a:t>Art – Self Portraits </a:t>
            </a:r>
          </a:p>
          <a:p>
            <a:r>
              <a:rPr lang="en-GB" sz="2400" dirty="0"/>
              <a:t>Geography – Where am I from?</a:t>
            </a:r>
          </a:p>
          <a:p>
            <a:r>
              <a:rPr lang="en-GB" sz="2400" dirty="0"/>
              <a:t>History – Changes within living memory </a:t>
            </a:r>
          </a:p>
          <a:p>
            <a:r>
              <a:rPr lang="en-GB" sz="2400" dirty="0"/>
              <a:t>Science – Human body, Living things &amp; Staying healthy</a:t>
            </a:r>
          </a:p>
          <a:p>
            <a:pPr marL="0" indent="0">
              <a:buNone/>
            </a:pPr>
            <a:r>
              <a:rPr lang="en-GB" sz="2400" dirty="0"/>
              <a:t>After half term… </a:t>
            </a:r>
          </a:p>
          <a:p>
            <a:r>
              <a:rPr lang="en-GB" sz="2400" dirty="0"/>
              <a:t>History – The Gunpowder Plot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6567" y="198434"/>
            <a:ext cx="2034716" cy="1836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6481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Homework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9447" y="1409253"/>
            <a:ext cx="10144860" cy="521745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</a:rPr>
              <a:t>Daily reading – books in book bag – changed weekly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>
                <a:solidFill>
                  <a:schemeClr val="tx1"/>
                </a:solidFill>
              </a:rPr>
              <a:t>Kindness class (</a:t>
            </a:r>
            <a:r>
              <a:rPr lang="en-US" sz="2400" dirty="0" err="1">
                <a:solidFill>
                  <a:schemeClr val="tx1"/>
                </a:solidFill>
              </a:rPr>
              <a:t>Mrs</a:t>
            </a:r>
            <a:r>
              <a:rPr lang="en-US" sz="2400" dirty="0">
                <a:solidFill>
                  <a:schemeClr val="tx1"/>
                </a:solidFill>
              </a:rPr>
              <a:t> Winfield) – books changed on a </a:t>
            </a:r>
            <a:r>
              <a:rPr lang="en-US" sz="2400" dirty="0">
                <a:solidFill>
                  <a:srgbClr val="0070C0"/>
                </a:solidFill>
              </a:rPr>
              <a:t>Thursday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>
                <a:solidFill>
                  <a:schemeClr val="tx1"/>
                </a:solidFill>
              </a:rPr>
              <a:t>Courage class (Miss Banning) – books changed on a </a:t>
            </a:r>
            <a:r>
              <a:rPr lang="en-US" sz="2400" dirty="0">
                <a:solidFill>
                  <a:srgbClr val="0070C0"/>
                </a:solidFill>
              </a:rPr>
              <a:t>Friday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>
                <a:solidFill>
                  <a:schemeClr val="tx1"/>
                </a:solidFill>
              </a:rPr>
              <a:t>Honesty class (</a:t>
            </a:r>
            <a:r>
              <a:rPr lang="en-US" sz="2400" dirty="0" err="1">
                <a:solidFill>
                  <a:schemeClr val="tx1"/>
                </a:solidFill>
              </a:rPr>
              <a:t>Mr</a:t>
            </a:r>
            <a:r>
              <a:rPr lang="en-US" sz="2400" dirty="0">
                <a:solidFill>
                  <a:schemeClr val="tx1"/>
                </a:solidFill>
              </a:rPr>
              <a:t> Easton) – books changed on a </a:t>
            </a:r>
            <a:r>
              <a:rPr lang="en-US" sz="2400" dirty="0">
                <a:solidFill>
                  <a:srgbClr val="0070C0"/>
                </a:solidFill>
              </a:rPr>
              <a:t>Friday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</a:rPr>
              <a:t>Reading Records – online </a:t>
            </a:r>
            <a:r>
              <a:rPr lang="en-US" sz="2400" i="1" dirty="0">
                <a:solidFill>
                  <a:schemeClr val="tx1"/>
                </a:solidFill>
              </a:rPr>
              <a:t>(‘Learning with Parents’ website)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</a:rPr>
              <a:t>Daily number facts, counting / times tables for Y2 – 2s, 5s and 10s).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</a:rPr>
              <a:t>Termly family homework challenge – look out on </a:t>
            </a:r>
            <a:r>
              <a:rPr lang="en-US" sz="2400" dirty="0" err="1">
                <a:solidFill>
                  <a:schemeClr val="tx1"/>
                </a:solidFill>
              </a:rPr>
              <a:t>Weduc</a:t>
            </a:r>
            <a:r>
              <a:rPr lang="en-US" sz="2400" dirty="0">
                <a:solidFill>
                  <a:schemeClr val="tx1"/>
                </a:solidFill>
              </a:rPr>
              <a:t> for details.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6567" y="198434"/>
            <a:ext cx="2034716" cy="1836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9234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Maths</a:t>
            </a:r>
            <a:r>
              <a:rPr lang="en-US" dirty="0"/>
              <a:t> Homework ideas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6567" y="198434"/>
            <a:ext cx="2034716" cy="183657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42CC5B2-2161-45C6-8223-5DF95DB27741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40"/>
          <a:stretch/>
        </p:blipFill>
        <p:spPr bwMode="auto">
          <a:xfrm>
            <a:off x="241236" y="2171032"/>
            <a:ext cx="3581262" cy="407736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3BAF912-507B-4FF5-8A13-72DDC752EAE0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9691" y="2171032"/>
            <a:ext cx="3581261" cy="407736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7901385-9B2B-4762-B078-2474D1A02894}"/>
              </a:ext>
            </a:extLst>
          </p:cNvPr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9"/>
          <a:stretch/>
        </p:blipFill>
        <p:spPr bwMode="auto">
          <a:xfrm>
            <a:off x="7958145" y="2171032"/>
            <a:ext cx="3833714" cy="407736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080849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Seesaw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035013"/>
            <a:ext cx="8848911" cy="3880773"/>
          </a:xfrm>
        </p:spPr>
        <p:txBody>
          <a:bodyPr>
            <a:normAutofit/>
          </a:bodyPr>
          <a:lstStyle/>
          <a:p>
            <a:r>
              <a:rPr lang="en-US" sz="3600" dirty="0"/>
              <a:t>We will send home a family code and a code for your child to login and add any additional learning they do at home.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6567" y="198434"/>
            <a:ext cx="2034716" cy="1836579"/>
          </a:xfrm>
          <a:prstGeom prst="rect">
            <a:avLst/>
          </a:prstGeom>
        </p:spPr>
      </p:pic>
      <p:pic>
        <p:nvPicPr>
          <p:cNvPr id="6" name="Picture 5" descr="LPS Computing Services | Seesaw">
            <a:extLst>
              <a:ext uri="{FF2B5EF4-FFF2-40B4-BE49-F238E27FC236}">
                <a16:creationId xmlns:a16="http://schemas.microsoft.com/office/drawing/2014/main" id="{67DDE484-952C-40F3-B9C6-202218CF22F8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2669" y="3975399"/>
            <a:ext cx="1818240" cy="111915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867723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 Powers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4478" y="1930400"/>
            <a:ext cx="6553784" cy="3880773"/>
          </a:xfrm>
        </p:spPr>
        <p:txBody>
          <a:bodyPr>
            <a:normAutofit/>
          </a:bodyPr>
          <a:lstStyle/>
          <a:p>
            <a:r>
              <a:rPr lang="en-US" sz="3600" dirty="0"/>
              <a:t>Responsible - </a:t>
            </a:r>
            <a:r>
              <a:rPr lang="en-US" sz="3600" dirty="0" err="1"/>
              <a:t>Responsadon</a:t>
            </a:r>
            <a:r>
              <a:rPr lang="en-US" sz="3600" dirty="0"/>
              <a:t> </a:t>
            </a:r>
          </a:p>
          <a:p>
            <a:r>
              <a:rPr lang="en-US" sz="3600" dirty="0"/>
              <a:t>Resilient - </a:t>
            </a:r>
            <a:r>
              <a:rPr lang="en-US" sz="3600" dirty="0" err="1"/>
              <a:t>Tryceratops</a:t>
            </a:r>
            <a:endParaRPr lang="en-US" sz="3600" dirty="0"/>
          </a:p>
          <a:p>
            <a:r>
              <a:rPr lang="en-US" sz="3600" dirty="0"/>
              <a:t>Reciprocal - </a:t>
            </a:r>
            <a:r>
              <a:rPr lang="en-US" sz="3600" dirty="0" err="1"/>
              <a:t>Collaboradocus</a:t>
            </a:r>
            <a:r>
              <a:rPr lang="en-US" sz="3600" dirty="0"/>
              <a:t> </a:t>
            </a:r>
          </a:p>
          <a:p>
            <a:r>
              <a:rPr lang="en-US" sz="3600" dirty="0"/>
              <a:t>Resourceful - </a:t>
            </a:r>
            <a:r>
              <a:rPr lang="en-US" sz="3600" dirty="0" err="1"/>
              <a:t>Explorarex</a:t>
            </a:r>
            <a:endParaRPr lang="en-US" sz="3600" dirty="0"/>
          </a:p>
          <a:p>
            <a:r>
              <a:rPr lang="en-US" sz="3600" dirty="0"/>
              <a:t>Reflective - </a:t>
            </a:r>
            <a:r>
              <a:rPr lang="en-US" sz="3600" dirty="0" err="1"/>
              <a:t>Thinkasaurus</a:t>
            </a:r>
            <a:r>
              <a:rPr lang="en-US" sz="3600" dirty="0"/>
              <a:t>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6567" y="198434"/>
            <a:ext cx="2034716" cy="1836579"/>
          </a:xfrm>
          <a:prstGeom prst="rect">
            <a:avLst/>
          </a:prstGeom>
        </p:spPr>
      </p:pic>
      <p:pic>
        <p:nvPicPr>
          <p:cNvPr id="1026" name="Picture 2" descr="Class Dojo / Home">
            <a:extLst>
              <a:ext uri="{FF2B5EF4-FFF2-40B4-BE49-F238E27FC236}">
                <a16:creationId xmlns:a16="http://schemas.microsoft.com/office/drawing/2014/main" id="{3946CC7B-84AE-4E21-8365-334E3F0798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6536" y="198434"/>
            <a:ext cx="2624610" cy="2194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38729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Clubs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39917"/>
            <a:ext cx="8596668" cy="497139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400" dirty="0"/>
              <a:t>There will be a range of clubs on offer for children to attend after school.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Some clubs require payment online before your child attends each term.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Please look out for further information on </a:t>
            </a:r>
            <a:r>
              <a:rPr lang="en-US" sz="2400" dirty="0" err="1"/>
              <a:t>Weduc</a:t>
            </a:r>
            <a:r>
              <a:rPr lang="en-US" sz="2400" dirty="0"/>
              <a:t> or see the office for details of after school clubs.</a:t>
            </a:r>
            <a:endParaRPr lang="en-GB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6567" y="198434"/>
            <a:ext cx="2034716" cy="1836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6623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Contact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930401"/>
            <a:ext cx="8960652" cy="41109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Class Teacher / Teaching Assistant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dirty="0"/>
              <a:t>Phase Leader (</a:t>
            </a:r>
            <a:r>
              <a:rPr lang="en-US" sz="2400" dirty="0" err="1"/>
              <a:t>Mrs</a:t>
            </a:r>
            <a:r>
              <a:rPr lang="en-US" sz="2400" dirty="0"/>
              <a:t> Winfield)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dirty="0"/>
              <a:t>Senior Leader (</a:t>
            </a:r>
            <a:r>
              <a:rPr lang="en-US" sz="2400" dirty="0" err="1"/>
              <a:t>Mrs</a:t>
            </a:r>
            <a:r>
              <a:rPr lang="en-US" sz="2400" dirty="0"/>
              <a:t> </a:t>
            </a:r>
            <a:r>
              <a:rPr lang="en-US" sz="2400" dirty="0" err="1"/>
              <a:t>Dulieu</a:t>
            </a:r>
            <a:r>
              <a:rPr lang="en-US" sz="2400" dirty="0"/>
              <a:t>, </a:t>
            </a:r>
            <a:r>
              <a:rPr lang="en-US" sz="2400" dirty="0" err="1"/>
              <a:t>Mr</a:t>
            </a:r>
            <a:r>
              <a:rPr lang="en-US" sz="2400" dirty="0"/>
              <a:t> </a:t>
            </a:r>
            <a:r>
              <a:rPr lang="en-US" sz="2400" dirty="0" err="1"/>
              <a:t>Canham</a:t>
            </a:r>
            <a:r>
              <a:rPr lang="en-US" sz="2400" dirty="0"/>
              <a:t>, </a:t>
            </a:r>
            <a:r>
              <a:rPr lang="en-US" sz="2400" dirty="0" err="1"/>
              <a:t>Mr</a:t>
            </a:r>
            <a:r>
              <a:rPr lang="en-US" sz="2400" dirty="0"/>
              <a:t> Easton &amp; </a:t>
            </a:r>
            <a:r>
              <a:rPr lang="en-US" sz="2400" dirty="0" err="1"/>
              <a:t>Mrs</a:t>
            </a:r>
            <a:r>
              <a:rPr lang="en-US" sz="2400" dirty="0"/>
              <a:t> </a:t>
            </a:r>
            <a:r>
              <a:rPr lang="en-US" sz="2400" dirty="0" err="1"/>
              <a:t>Ellson</a:t>
            </a:r>
            <a:r>
              <a:rPr lang="en-US" sz="2400" dirty="0"/>
              <a:t>)</a:t>
            </a:r>
            <a:endParaRPr lang="en-GB" sz="2400" dirty="0"/>
          </a:p>
        </p:txBody>
      </p:sp>
      <p:sp>
        <p:nvSpPr>
          <p:cNvPr id="4" name="Down Arrow 3"/>
          <p:cNvSpPr/>
          <p:nvPr/>
        </p:nvSpPr>
        <p:spPr>
          <a:xfrm>
            <a:off x="1954923" y="2575034"/>
            <a:ext cx="409903" cy="66215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Down Arrow 4"/>
          <p:cNvSpPr/>
          <p:nvPr/>
        </p:nvSpPr>
        <p:spPr>
          <a:xfrm>
            <a:off x="1954924" y="4096240"/>
            <a:ext cx="409903" cy="66215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6567" y="198434"/>
            <a:ext cx="2034716" cy="1836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9177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6567" y="198434"/>
            <a:ext cx="2034716" cy="1836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49120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2a387a66-5148-49f9-81f2-9b1969d6585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03E3063229564EA67691849192FFC1" ma:contentTypeVersion="16" ma:contentTypeDescription="Create a new document." ma:contentTypeScope="" ma:versionID="cfed4b62386ac89b8e5297360c08d617">
  <xsd:schema xmlns:xsd="http://www.w3.org/2001/XMLSchema" xmlns:xs="http://www.w3.org/2001/XMLSchema" xmlns:p="http://schemas.microsoft.com/office/2006/metadata/properties" xmlns:ns3="2a387a66-5148-49f9-81f2-9b1969d65853" xmlns:ns4="aabaee36-815a-4671-925d-36a518b12e3e" targetNamespace="http://schemas.microsoft.com/office/2006/metadata/properties" ma:root="true" ma:fieldsID="b6556f976c7527ea6a53e6349e9f2afc" ns3:_="" ns4:_="">
    <xsd:import namespace="2a387a66-5148-49f9-81f2-9b1969d65853"/>
    <xsd:import namespace="aabaee36-815a-4671-925d-36a518b12e3e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  <xsd:element ref="ns3:_activity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a387a66-5148-49f9-81f2-9b1969d6585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baee36-815a-4671-925d-36a518b12e3e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31EDDE1-8225-45D2-9AE5-5C04837AE69E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2a387a66-5148-49f9-81f2-9b1969d65853"/>
    <ds:schemaRef ds:uri="http://purl.org/dc/terms/"/>
    <ds:schemaRef ds:uri="aabaee36-815a-4671-925d-36a518b12e3e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96BF5070-F6EB-4453-97E4-A1B9911049F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E40B09B-B9CB-4E12-BCD7-D747813158B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a387a66-5148-49f9-81f2-9b1969d65853"/>
    <ds:schemaRef ds:uri="aabaee36-815a-4671-925d-36a518b12e3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347</TotalTime>
  <Words>954</Words>
  <Application>Microsoft Office PowerPoint</Application>
  <PresentationFormat>Widescreen</PresentationFormat>
  <Paragraphs>185</Paragraphs>
  <Slides>16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Trebuchet MS</vt:lpstr>
      <vt:lpstr>Wingdings 3</vt:lpstr>
      <vt:lpstr>Facet</vt:lpstr>
      <vt:lpstr>Year 1/2 Welcome Meeting</vt:lpstr>
      <vt:lpstr>Meet the Team</vt:lpstr>
      <vt:lpstr>Safeguarding Leads</vt:lpstr>
      <vt:lpstr>The School Day</vt:lpstr>
      <vt:lpstr>School Uniform</vt:lpstr>
      <vt:lpstr>PE Kit</vt:lpstr>
      <vt:lpstr>PE Days</vt:lpstr>
      <vt:lpstr>Reading &amp; Phonics</vt:lpstr>
      <vt:lpstr>Curriculum </vt:lpstr>
      <vt:lpstr>Homework</vt:lpstr>
      <vt:lpstr>Maths Homework ideas</vt:lpstr>
      <vt:lpstr>Seesaw</vt:lpstr>
      <vt:lpstr>Learning Powers </vt:lpstr>
      <vt:lpstr>Clubs</vt:lpstr>
      <vt:lpstr>Contact</vt:lpstr>
      <vt:lpstr>Questions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3/4 Welcome Meeting</dc:title>
  <dc:creator>Sami Kettle</dc:creator>
  <cp:lastModifiedBy>Rebecca Dulieu</cp:lastModifiedBy>
  <cp:revision>30</cp:revision>
  <dcterms:created xsi:type="dcterms:W3CDTF">2022-08-30T19:06:25Z</dcterms:created>
  <dcterms:modified xsi:type="dcterms:W3CDTF">2025-09-03T08:50:58Z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0x010100AA03E3063229564EA67691849192FFC1</vt:lpwstr>
  </property>
</Properties>
</file>