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9" r:id="rId3"/>
    <p:sldId id="264" r:id="rId4"/>
    <p:sldId id="260" r:id="rId5"/>
    <p:sldId id="270" r:id="rId6"/>
    <p:sldId id="277" r:id="rId7"/>
    <p:sldId id="27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30F74B-D053-45F9-8ADB-D3AF33A54C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73FDAC-A050-4232-B92A-9B3E3794CC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36BE67-E704-4FD1-9420-350635370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3552B4-CE4F-449A-B40C-FE10571F7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34FF1-C09C-40D4-B5D9-3DBB0FF2E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431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CCE75-4B4D-40F4-BC8E-C0B1150D5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EA65D-4613-4B42-B5AC-BF6376FD36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9F45AA-B863-4B3C-B30A-51D389984E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64061-21CB-4670-A1B0-A668F2943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F2329-F01D-4318-8B9A-88452DA424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0297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81F54-7CFB-4D65-8FED-9A755DA78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197175-5E5C-4B6E-B0C6-758CC21A84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A3248-C736-4218-A2B9-CA2F1281D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109C2-DEC7-432E-85CA-0C5ED5E1C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77789-DF9A-49B9-811C-5E2653A4F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962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CFF2E-B8BC-41A5-A49E-5884B0A84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3B480-EAEB-43F5-9002-60910AEF61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4475EC-DFC1-42A0-91CD-9D13CCE34C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B99583-6BE4-4100-8C44-F97512DBF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355E5B-8A7A-45F5-9DB7-74EBDC6AA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C0212F-BC2C-4D0C-BD77-E8166A447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253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DB434-1F54-481D-B0C5-6D0DFC0C6C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FCC3BA-D47F-4108-982C-C5FF55EB0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8B4CAF-5A0C-440A-98B8-C7913277E2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1AEB70-822C-4287-B16E-C61053D183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7F9F86-7273-4D4C-80E2-E8A7F6C292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60D79E2-2743-43B9-BFD6-F3281E936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00C8-191B-4780-A5CF-9301532258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930FB4-65B7-476E-8B9A-93634F1AA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735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8D673-E5A0-427E-8FD1-A4D791BFE9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F9BC0A-4B01-477C-9EF6-F6B287FB7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EF0329-45AB-4551-A493-EBE9B3AA7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10D776-E0DE-4BD5-9903-A9DEE06AC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526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49C9A3-BC36-4E54-81FA-9DBF897586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380E9A-6C90-46E6-9764-3BBAD93AC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E24B23-ECD5-47E4-8C4A-F1F9DDA9B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718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7715A-27F7-4D57-BB71-56AFA180A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AF9E23-5B87-4C9E-9394-BF60BE7004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AE309F-0FA5-4497-9ACC-CC04A2E89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E915B1-207D-4D39-AE1F-F5847FE9C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629882-E092-4C37-991F-2114E26A1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C46838-A9BC-4CE2-AA04-F351DDAA8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408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F9D9AA-F599-48E9-86EA-978C9EEFB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512BA8-41D1-42D3-8486-3FC4E187A3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8E3A35-CB00-4488-8948-589522A3A4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9F4B6D-C83C-4329-9B8E-DC6B41A3B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7E9C536-5833-4F1C-888A-0C46FB27D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498320-4B63-4CD4-BB72-C2F39F4089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077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898FF-031A-48C5-8381-50109C3B33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7C5DEE-7D7C-49DC-ADB7-74A9A6314A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7038EC-A14C-4F8A-857E-EE0571D7E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974EE3-A124-432E-A347-EE81753C7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5BB786-6DBA-466A-B6BC-2D3C09844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073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E8ED29-7CB1-411A-916F-76329536AF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66EB54D-849E-4229-A2E9-386768D445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8BFAF7-6B08-407A-8090-2F96833E28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11DBD7-1B05-4B8B-8578-E08F26918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00C173-0473-41E0-9C2F-9C32CB10D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300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AC62EC-69DE-4B3F-827F-189CC777D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499675-C4A5-48D0-914A-EF50C63C6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10A5E-0A70-4629-AA5B-8EE1C8C62F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B0BD9-F0F3-4902-9E55-C98F01EC76B1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7119D1-E961-469C-891A-2486346888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9F17CE-FE64-42F3-83BD-3F4DDCEFBE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CBAC8-69DC-4600-9051-06907CDBE1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12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wimming.org/schools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2570FCF-D58D-4972-BF55-0E252DD649EF}"/>
              </a:ext>
            </a:extLst>
          </p:cNvPr>
          <p:cNvSpPr txBox="1"/>
          <p:nvPr/>
        </p:nvSpPr>
        <p:spPr>
          <a:xfrm>
            <a:off x="482600" y="804333"/>
            <a:ext cx="112522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Barley Croft Primary School </a:t>
            </a:r>
            <a:endParaRPr lang="en-GB" sz="6000" dirty="0"/>
          </a:p>
          <a:p>
            <a:pPr algn="ctr"/>
            <a:r>
              <a:rPr lang="en-GB" sz="6000" dirty="0"/>
              <a:t>Sports Premium Reporting</a:t>
            </a:r>
          </a:p>
          <a:p>
            <a:pPr algn="ctr"/>
            <a:endParaRPr lang="en-GB" sz="6000" dirty="0"/>
          </a:p>
          <a:p>
            <a:pPr algn="ctr"/>
            <a:endParaRPr lang="en-GB" sz="6000" dirty="0"/>
          </a:p>
          <a:p>
            <a:pPr algn="ctr"/>
            <a:r>
              <a:rPr lang="en-GB" sz="6000" dirty="0"/>
              <a:t>Review of 2024/25 and </a:t>
            </a:r>
          </a:p>
          <a:p>
            <a:pPr algn="ctr"/>
            <a:r>
              <a:rPr lang="en-GB" sz="6000" dirty="0"/>
              <a:t>Plan for 2025/26</a:t>
            </a:r>
            <a:endParaRPr lang="en-US" sz="6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938BA81-0CD3-4DCB-9036-BFFFF7355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86" y="2807728"/>
            <a:ext cx="1549427" cy="1573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564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D0551-469A-DEBD-2409-100B2C306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653D601A-6B9B-B24F-954C-6D0ACC4C5E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312" y="0"/>
            <a:ext cx="9800992" cy="68626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BBFD564-002E-61DE-9DBD-A3D6F53646DD}"/>
              </a:ext>
            </a:extLst>
          </p:cNvPr>
          <p:cNvSpPr txBox="1"/>
          <p:nvPr/>
        </p:nvSpPr>
        <p:spPr>
          <a:xfrm>
            <a:off x="1621870" y="359938"/>
            <a:ext cx="5651022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5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65D4AC4-7957-AA62-C1A0-FE4F2CF00C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121175"/>
              </p:ext>
            </p:extLst>
          </p:nvPr>
        </p:nvGraphicFramePr>
        <p:xfrm>
          <a:off x="1812077" y="1291531"/>
          <a:ext cx="8779917" cy="38433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8039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3191631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87024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35920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161399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11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50% of pupils in Y5 can swim confidently over the distance of 25m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Distance for pupils to go swimming, transport costs and compressed lesson time made it difficult for pupils to get the most out of each session. 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1161399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Most pupils were able to use a range of strokes at the end of their 15 week block as pupils were split into small groups with three teachers. 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Most pupils spent the majority of time learning front crawl and breaststroke and less time learning backstroke. 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1161399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pupils participated in safe self-rescue techniques appropriate for their level of water confidence and skill.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time could have been given to develop the pupils’ understanding of how to stay safe in the water. 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243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53B42-8C81-4DE7-625E-17DE05AD0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screenshot of a computer&#10;&#10;AI-generated content may be incorrect.">
            <a:extLst>
              <a:ext uri="{FF2B5EF4-FFF2-40B4-BE49-F238E27FC236}">
                <a16:creationId xmlns:a16="http://schemas.microsoft.com/office/drawing/2014/main" id="{3AC1E9C2-1C91-6BAC-5047-CE0493D42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312" y="0"/>
            <a:ext cx="9800992" cy="68626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E532BB3-3E8C-8C2B-D49F-407DAA50D1D2}"/>
              </a:ext>
            </a:extLst>
          </p:cNvPr>
          <p:cNvSpPr txBox="1"/>
          <p:nvPr/>
        </p:nvSpPr>
        <p:spPr>
          <a:xfrm>
            <a:off x="1621870" y="359938"/>
            <a:ext cx="5651022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5" b="1" dirty="0">
                <a:latin typeface="Calibri" panose="020F0502020204030204" pitchFamily="34" charset="0"/>
                <a:cs typeface="Calibri" panose="020F0502020204030204" pitchFamily="34" charset="0"/>
              </a:rPr>
              <a:t>Review of the last academic year (2024/2025)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9BDBC17-CD2E-90F4-A5E7-9D45B87765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504879"/>
              </p:ext>
            </p:extLst>
          </p:nvPr>
        </p:nvGraphicFramePr>
        <p:xfrm>
          <a:off x="1721850" y="1005613"/>
          <a:ext cx="8779917" cy="3822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8039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3191631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87024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483916"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Key areas as outlined in PE and sport premium guidance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166951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4.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and girls</a:t>
                      </a:r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had a range of different sports and physical activities they could participate in for after-school clubs. There was equal access for boys and girls and disadvantaged pupils were prioritized. 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Breakfast Club was supported three times per week with a P.E. coach who offered a range of different activities and sports accessible for all pupils.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Some clubs were more popular than others and for the less well-known types of sports there was less participation uptake.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166951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5.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participated in city cross country and  athletics events. 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Transport and staffing costs limited the number of events pupils could attend. 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2142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9D434C-40D3-B593-20E1-7F77321E8D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E026D05E-2A4F-B56B-D369-7D73D5C3E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3475" y="0"/>
            <a:ext cx="9789911" cy="68626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8A47E-05FA-E59E-E6B8-458180D7CF21}"/>
              </a:ext>
            </a:extLst>
          </p:cNvPr>
          <p:cNvSpPr txBox="1"/>
          <p:nvPr/>
        </p:nvSpPr>
        <p:spPr>
          <a:xfrm>
            <a:off x="1621870" y="359938"/>
            <a:ext cx="5651022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5" b="1" dirty="0">
                <a:latin typeface="Calibri" panose="020F0502020204030204" pitchFamily="34" charset="0"/>
                <a:cs typeface="Calibri" panose="020F0502020204030204" pitchFamily="34" charset="0"/>
              </a:rPr>
              <a:t>Aims for the next academic year (2025/2026)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F6A6CD2-88E8-9610-81B4-3451EA6069CB}"/>
              </a:ext>
            </a:extLst>
          </p:cNvPr>
          <p:cNvSpPr txBox="1"/>
          <p:nvPr/>
        </p:nvSpPr>
        <p:spPr>
          <a:xfrm>
            <a:off x="1621870" y="964527"/>
            <a:ext cx="9024867" cy="2425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2211" indent="-272211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350" dirty="0">
                <a:latin typeface="Calibri" panose="020F0502020204030204" pitchFamily="34" charset="0"/>
                <a:cs typeface="Calibri" panose="020F0502020204030204" pitchFamily="34" charset="0"/>
              </a:rPr>
              <a:t>Using your whole school priorities, school development plan and previous PE, school sport and physical activity data, set out your aims for the year ahead. </a:t>
            </a:r>
          </a:p>
          <a:p>
            <a:pPr marL="272211" indent="-272211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350" dirty="0">
                <a:latin typeface="Calibri" panose="020F0502020204030204" pitchFamily="34" charset="0"/>
                <a:cs typeface="Calibri" panose="020F0502020204030204" pitchFamily="34" charset="0"/>
              </a:rPr>
              <a:t>Think about specific areas of need such as </a:t>
            </a:r>
            <a:r>
              <a:rPr lang="en-US" sz="1350" b="1" dirty="0">
                <a:latin typeface="Calibri" panose="020F0502020204030204" pitchFamily="34" charset="0"/>
                <a:cs typeface="Calibri" panose="020F0502020204030204" pitchFamily="34" charset="0"/>
              </a:rPr>
              <a:t>inactive girls, SEND and disadvantaged pupils</a:t>
            </a:r>
          </a:p>
          <a:p>
            <a:pPr marL="272211" indent="-272211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350" dirty="0">
                <a:latin typeface="Calibri" panose="020F0502020204030204" pitchFamily="34" charset="0"/>
                <a:cs typeface="Calibri" panose="020F0502020204030204" pitchFamily="34" charset="0"/>
              </a:rPr>
              <a:t>Remember to also input your swimming data and reflections in the table located at the bottom of this page.</a:t>
            </a:r>
          </a:p>
          <a:p>
            <a:pPr marL="272211" indent="-272211">
              <a:lnSpc>
                <a:spcPct val="124000"/>
              </a:lnSpc>
              <a:buFont typeface="Arial" panose="020B0604020202020204" pitchFamily="34" charset="0"/>
              <a:buChar char="•"/>
            </a:pPr>
            <a:r>
              <a:rPr lang="en-US" sz="1350" dirty="0">
                <a:latin typeface="Calibri" panose="020F0502020204030204" pitchFamily="34" charset="0"/>
                <a:cs typeface="Calibri" panose="020F0502020204030204" pitchFamily="34" charset="0"/>
              </a:rPr>
              <a:t>Consider which of the 5 key areas improvements will be focusing on:</a:t>
            </a:r>
          </a:p>
          <a:p>
            <a:pPr>
              <a:lnSpc>
                <a:spcPct val="124000"/>
              </a:lnSpc>
            </a:pPr>
            <a:r>
              <a:rPr lang="en-US" sz="1111" i="1" dirty="0">
                <a:latin typeface="Calibri" panose="020F0502020204030204" pitchFamily="34" charset="0"/>
                <a:cs typeface="Calibri" panose="020F0502020204030204" pitchFamily="34" charset="0"/>
              </a:rPr>
              <a:t>1. Increasing confidence, knowledge and skills of all staff in teaching PE and sporting activities </a:t>
            </a:r>
            <a:r>
              <a:rPr lang="en-US" sz="1111" i="1" dirty="0" err="1">
                <a:latin typeface="Calibri" panose="020F0502020204030204" pitchFamily="34" charset="0"/>
                <a:cs typeface="Calibri" panose="020F0502020204030204" pitchFamily="34" charset="0"/>
              </a:rPr>
              <a:t>prioritising</a:t>
            </a:r>
            <a:r>
              <a:rPr lang="en-US" sz="1111" i="1" dirty="0">
                <a:latin typeface="Calibri" panose="020F0502020204030204" pitchFamily="34" charset="0"/>
                <a:cs typeface="Calibri" panose="020F0502020204030204" pitchFamily="34" charset="0"/>
              </a:rPr>
              <a:t> CPD and training where needed.</a:t>
            </a:r>
          </a:p>
          <a:p>
            <a:pPr>
              <a:lnSpc>
                <a:spcPct val="124000"/>
              </a:lnSpc>
            </a:pPr>
            <a:r>
              <a:rPr lang="en-US" sz="1111" i="1" dirty="0">
                <a:latin typeface="Calibri" panose="020F0502020204030204" pitchFamily="34" charset="0"/>
                <a:cs typeface="Calibri" panose="020F0502020204030204" pitchFamily="34" charset="0"/>
              </a:rPr>
              <a:t>2. Increasing engagement of all pupils in regular physical activity and sporting activities</a:t>
            </a:r>
          </a:p>
          <a:p>
            <a:pPr>
              <a:lnSpc>
                <a:spcPct val="124000"/>
              </a:lnSpc>
            </a:pPr>
            <a:r>
              <a:rPr lang="en-US" sz="1111" i="1" dirty="0">
                <a:latin typeface="Calibri" panose="020F0502020204030204" pitchFamily="34" charset="0"/>
                <a:cs typeface="Calibri" panose="020F0502020204030204" pitchFamily="34" charset="0"/>
              </a:rPr>
              <a:t>3. Raising the profile of PE and sport across the school, to support whole school improvement</a:t>
            </a:r>
          </a:p>
          <a:p>
            <a:pPr>
              <a:lnSpc>
                <a:spcPct val="124000"/>
              </a:lnSpc>
            </a:pPr>
            <a:r>
              <a:rPr lang="en-US" sz="1111" i="1" dirty="0">
                <a:latin typeface="Calibri" panose="020F0502020204030204" pitchFamily="34" charset="0"/>
                <a:cs typeface="Calibri" panose="020F0502020204030204" pitchFamily="34" charset="0"/>
              </a:rPr>
              <a:t>4. Offer a broader and more equal experience of a range of sports and physical activities to all pupils and ensure equal access to sport for boys  and girls</a:t>
            </a:r>
          </a:p>
          <a:p>
            <a:pPr>
              <a:lnSpc>
                <a:spcPct val="124000"/>
              </a:lnSpc>
            </a:pPr>
            <a:r>
              <a:rPr lang="en-US" sz="1111" i="1" dirty="0">
                <a:latin typeface="Calibri" panose="020F0502020204030204" pitchFamily="34" charset="0"/>
                <a:cs typeface="Calibri" panose="020F0502020204030204" pitchFamily="34" charset="0"/>
              </a:rPr>
              <a:t>5. Increasing participation in competitive sport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A182FA8-E1AB-D63D-6ECD-2D907EE595F6}"/>
              </a:ext>
            </a:extLst>
          </p:cNvPr>
          <p:cNvGraphicFramePr>
            <a:graphicFrameLocks noGrp="1"/>
          </p:cNvGraphicFramePr>
          <p:nvPr/>
        </p:nvGraphicFramePr>
        <p:xfrm>
          <a:off x="1738472" y="3608688"/>
          <a:ext cx="8779917" cy="2827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8039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3191631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87024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35920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  <a:hlinkClick r:id="rId3"/>
                        </a:rPr>
                        <a:t>Swimming and Water Safety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went well? Supporting evidence?</a:t>
                      </a: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didn't go well? Supporting evidence? 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82265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1.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Swim competently, confidently and proficiently over a distance of at least 25 </a:t>
                      </a:r>
                      <a:r>
                        <a:rPr lang="en-US" sz="1100" dirty="0" err="1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metres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148111"/>
                  </a:ext>
                </a:extLst>
              </a:tr>
              <a:tr h="82265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Use a range of strokes effectively (for example, front crawl, backstroke and breaststroke)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850329"/>
                  </a:ext>
                </a:extLst>
              </a:tr>
              <a:tr h="82265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3. </a:t>
                      </a:r>
                      <a:r>
                        <a:rPr lang="en-US" sz="1100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Perform safe self-rescue in different water-based situations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Add text here</a:t>
                      </a:r>
                    </a:p>
                    <a:p>
                      <a:endParaRPr lang="en-US" sz="11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3458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56791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CA891C-7B14-166A-A3BA-79F6E8E36A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83FCC5BF-69B1-8281-8BAD-88861BCEBD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312" y="0"/>
            <a:ext cx="9789911" cy="68626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CFA53F3-F0F5-4362-4434-1CA64B94EA7D}"/>
              </a:ext>
            </a:extLst>
          </p:cNvPr>
          <p:cNvSpPr txBox="1"/>
          <p:nvPr/>
        </p:nvSpPr>
        <p:spPr>
          <a:xfrm>
            <a:off x="1621870" y="331104"/>
            <a:ext cx="5651022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5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06D8B73-1069-A20D-8F57-8B1AA06490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6068564"/>
              </p:ext>
            </p:extLst>
          </p:nvPr>
        </p:nvGraphicFramePr>
        <p:xfrm>
          <a:off x="1716309" y="878009"/>
          <a:ext cx="8779916" cy="58232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0076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73000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23988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258809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60214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460191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2022125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Increase engagement of all pupils in regular physical and sporting activity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a) Ensure that each class has a timetable slot for P.E. 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b) Participate in ‘Great Athletes’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c) Ensure every lunchtime has at least two physical / sporting activities accessible for all pupils EYFS – Year 6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Every class has a weekly P.E. lesson that develops pupils’ skills, knowledge and understanding.</a:t>
                      </a: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have greater awareness of impact of dedicated physical activity and raise money for school equipment through sponsored exercise</a:t>
                      </a: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accessing different sports with a wide range of different pupils.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460191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2601839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11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All children have participated in weekly P.E. lessons led by trained staff.</a:t>
                      </a: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Children in Y1 – Y6 participated in a sponsored morning exercise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led by an Olympic athlete and raised over £800</a:t>
                      </a: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have access to dodgeball, football, basketball, netball each lunchtime.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Yes. Monitoring by the P.E. lead / DHT </a:t>
                      </a: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N/A for this particular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as high percentage of funds given to Great Athletes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DHT to source alternate sponsorship exercise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programmes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 </a:t>
                      </a: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Yes. These types of ongoing physical activity are well resourced and planned for each lunchtime.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Learning walks / monitoring</a:t>
                      </a: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DHT arranged and oversaw event </a:t>
                      </a:r>
                      <a:r>
                        <a:rPr lang="en-US" sz="1000" dirty="0" err="1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programme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228600" marR="0" lvl="0" indent="-22860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lphaLcParenR"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Observation of lunchtime provision. Planning of lunchtime provision by Play Team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3000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0658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49E3F4-B61C-457A-E840-C9EE07D9A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EEA956D-2CFF-5B2C-CD1B-06FDF2099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312" y="0"/>
            <a:ext cx="9789911" cy="68626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56E3B-44E3-C739-9807-F5B3AC764123}"/>
              </a:ext>
            </a:extLst>
          </p:cNvPr>
          <p:cNvSpPr txBox="1"/>
          <p:nvPr/>
        </p:nvSpPr>
        <p:spPr>
          <a:xfrm>
            <a:off x="1621870" y="331104"/>
            <a:ext cx="5651022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5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931EEE-F173-2C9E-A785-A1E6D92FD2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488379"/>
              </p:ext>
            </p:extLst>
          </p:nvPr>
        </p:nvGraphicFramePr>
        <p:xfrm>
          <a:off x="1706042" y="1101986"/>
          <a:ext cx="8779916" cy="5144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0076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73000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23988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258809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60214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48391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203244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Offer a broader and more equal experience of a range of sports and physical activities to all pupils and ensure equal access to sport for boys  and girls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School to partner with a sports provider who can facilitate after school and breakfast clubs for a range of pupils.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Pupils being given the opportunity to participate in a range of different sports both before and after school.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There is a need to increase the provision of after school clubs and breakfast clubs  so more pupils – especially disadvantaged – can access.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483916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2056644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11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Higher number of pupils participating in after school and breakfast clubs.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7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Uncertain due to change in DfE sports premium funding arrangements.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Uncertainty about future funding means school has to consider how and if the current model can be sustained for future years.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12000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400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49E3F4-B61C-457A-E840-C9EE07D9A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>
            <a:extLst>
              <a:ext uri="{FF2B5EF4-FFF2-40B4-BE49-F238E27FC236}">
                <a16:creationId xmlns:a16="http://schemas.microsoft.com/office/drawing/2014/main" id="{4EEA956D-2CFF-5B2C-CD1B-06FDF2099C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1312" y="0"/>
            <a:ext cx="9789911" cy="68626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956E3B-44E3-C739-9807-F5B3AC764123}"/>
              </a:ext>
            </a:extLst>
          </p:cNvPr>
          <p:cNvSpPr txBox="1"/>
          <p:nvPr/>
        </p:nvSpPr>
        <p:spPr>
          <a:xfrm>
            <a:off x="1621870" y="331104"/>
            <a:ext cx="5651022" cy="385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905" b="1" dirty="0">
                <a:latin typeface="Calibri" panose="020F0502020204030204" pitchFamily="34" charset="0"/>
                <a:cs typeface="Calibri" panose="020F0502020204030204" pitchFamily="34" charset="0"/>
              </a:rPr>
              <a:t>Your objective: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E931EEE-F173-2C9E-A785-A1E6D92FD2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503197"/>
              </p:ext>
            </p:extLst>
          </p:nvPr>
        </p:nvGraphicFramePr>
        <p:xfrm>
          <a:off x="1706042" y="1101986"/>
          <a:ext cx="8779916" cy="51443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0076">
                  <a:extLst>
                    <a:ext uri="{9D8B030D-6E8A-4147-A177-3AD203B41FA5}">
                      <a16:colId xmlns:a16="http://schemas.microsoft.com/office/drawing/2014/main" val="1397519339"/>
                    </a:ext>
                  </a:extLst>
                </a:gridCol>
                <a:gridCol w="1730000">
                  <a:extLst>
                    <a:ext uri="{9D8B030D-6E8A-4147-A177-3AD203B41FA5}">
                      <a16:colId xmlns:a16="http://schemas.microsoft.com/office/drawing/2014/main" val="3874769663"/>
                    </a:ext>
                  </a:extLst>
                </a:gridCol>
                <a:gridCol w="2398884">
                  <a:extLst>
                    <a:ext uri="{9D8B030D-6E8A-4147-A177-3AD203B41FA5}">
                      <a16:colId xmlns:a16="http://schemas.microsoft.com/office/drawing/2014/main" val="279180329"/>
                    </a:ext>
                  </a:extLst>
                </a:gridCol>
                <a:gridCol w="2258809">
                  <a:extLst>
                    <a:ext uri="{9D8B030D-6E8A-4147-A177-3AD203B41FA5}">
                      <a16:colId xmlns:a16="http://schemas.microsoft.com/office/drawing/2014/main" val="1419483341"/>
                    </a:ext>
                  </a:extLst>
                </a:gridCol>
                <a:gridCol w="1602147">
                  <a:extLst>
                    <a:ext uri="{9D8B030D-6E8A-4147-A177-3AD203B41FA5}">
                      <a16:colId xmlns:a16="http://schemas.microsoft.com/office/drawing/2014/main" val="1532179531"/>
                    </a:ext>
                  </a:extLst>
                </a:gridCol>
              </a:tblGrid>
              <a:tr h="483916">
                <a:tc>
                  <a:txBody>
                    <a:bodyPr/>
                    <a:lstStyle/>
                    <a:p>
                      <a:pPr algn="ctr"/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Intent - what is your objective?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Implementation - How will you achieve this?</a:t>
                      </a:r>
                      <a:endParaRPr lang="en-US" sz="1100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Impact - What do you hope to see?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  <a:endParaRPr lang="en-GB" sz="1100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675785"/>
                  </a:ext>
                </a:extLst>
              </a:tr>
              <a:tr h="2032448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Plan and monitor</a:t>
                      </a:r>
                      <a:br>
                        <a:rPr lang="en-US" sz="11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en-US" sz="800" b="1" dirty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now and monitor)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Increasing participation in competitive sport – particularly for SEND pupils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Ensure school attends at least one competitive sporting event every half term with at least 25% SEND pupils included.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More SEND pupils from school participating in competitive events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Historically there has been limited opportunities for SEND pupils to access.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8936110"/>
                  </a:ext>
                </a:extLst>
              </a:tr>
              <a:tr h="483916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 impact have you seen?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kern="1200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Are the improvements sustainable? How?</a:t>
                      </a:r>
                      <a:endParaRPr lang="en-US" sz="1100" b="1" dirty="0">
                        <a:solidFill>
                          <a:sysClr val="windowText" lastClr="000000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Supporting evidence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solidFill>
                            <a:sysClr val="windowText" lastClr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Approx. cost</a:t>
                      </a:r>
                      <a:endParaRPr lang="en-GB" sz="1100" b="1" dirty="0">
                        <a:solidFill>
                          <a:sysClr val="windowText" lastClr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4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514327"/>
                  </a:ext>
                </a:extLst>
              </a:tr>
              <a:tr h="2056644"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ctr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Evaluate</a:t>
                      </a:r>
                      <a:r>
                        <a:rPr lang="en-US" sz="11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8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(Complete in July)</a:t>
                      </a: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0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For every competitive event there was at least 25% SEND pupils.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7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Yes. Careful selection of participants by P.E. lead. 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Clear strategy in place that supports increasing the provision for SEND pupils. </a:t>
                      </a: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57598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3000</a:t>
                      </a: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b="1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endParaRPr lang="en-US" sz="10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45175" marR="145175" marT="72587" marB="72587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5565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11035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1304</Words>
  <Application>Microsoft Office PowerPoint</Application>
  <PresentationFormat>Widescreen</PresentationFormat>
  <Paragraphs>188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Canham</dc:creator>
  <cp:lastModifiedBy>Rebecca Dulieu</cp:lastModifiedBy>
  <cp:revision>8</cp:revision>
  <dcterms:created xsi:type="dcterms:W3CDTF">2026-07-10T07:18:41Z</dcterms:created>
  <dcterms:modified xsi:type="dcterms:W3CDTF">2026-09-02T08:50:00Z</dcterms:modified>
</cp:coreProperties>
</file>