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9" r:id="rId4"/>
  </p:sldMasterIdLst>
  <p:notesMasterIdLst>
    <p:notesMasterId r:id="rId31"/>
  </p:notesMasterIdLst>
  <p:sldIdLst>
    <p:sldId id="256" r:id="rId5"/>
    <p:sldId id="257" r:id="rId6"/>
    <p:sldId id="268" r:id="rId7"/>
    <p:sldId id="259" r:id="rId8"/>
    <p:sldId id="258" r:id="rId9"/>
    <p:sldId id="262" r:id="rId10"/>
    <p:sldId id="265" r:id="rId11"/>
    <p:sldId id="260" r:id="rId12"/>
    <p:sldId id="263" r:id="rId13"/>
    <p:sldId id="272" r:id="rId14"/>
    <p:sldId id="267" r:id="rId15"/>
    <p:sldId id="271" r:id="rId16"/>
    <p:sldId id="273" r:id="rId17"/>
    <p:sldId id="448" r:id="rId18"/>
    <p:sldId id="421" r:id="rId19"/>
    <p:sldId id="464" r:id="rId20"/>
    <p:sldId id="380" r:id="rId21"/>
    <p:sldId id="442" r:id="rId22"/>
    <p:sldId id="440" r:id="rId23"/>
    <p:sldId id="461" r:id="rId24"/>
    <p:sldId id="432" r:id="rId25"/>
    <p:sldId id="422" r:id="rId26"/>
    <p:sldId id="429" r:id="rId27"/>
    <p:sldId id="462" r:id="rId28"/>
    <p:sldId id="463" r:id="rId29"/>
    <p:sldId id="310"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15484C-7633-E332-CDD3-4C89058DB1F2}" v="320" dt="2022-11-07T20:13:31.555"/>
    <p1510:client id="{2B107EFB-93A7-164C-8F3B-5AAA086923C6}" v="265" dt="2023-01-30T21:19:20.776"/>
    <p1510:client id="{550DB8F7-69A3-ADBF-0422-60073EAD3ED0}" v="70" dt="2023-01-27T12:35:01.312"/>
    <p1510:client id="{B69E905B-8E3C-64BB-C094-4184A0993262}" v="2" dt="2023-01-30T16:43:26.807"/>
    <p1510:client id="{C26B46D9-1C68-343D-F3BE-9DD49D679CE4}" v="35" dt="2022-11-07T19:47:27.634"/>
    <p1510:client id="{EE3634E8-A4D8-BF3D-6464-46607B962EBC}" v="211" dt="2022-11-08T20:27:53.2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94660"/>
  </p:normalViewPr>
  <p:slideViewPr>
    <p:cSldViewPr snapToGrid="0">
      <p:cViewPr varScale="1">
        <p:scale>
          <a:sx n="80" d="100"/>
          <a:sy n="80" d="100"/>
        </p:scale>
        <p:origin x="6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D41B1F-7265-4683-8A9A-F69100F6CCD4}" type="datetimeFigureOut">
              <a:rPr lang="en-GB" smtClean="0"/>
              <a:t>13/02/2025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62CAA1-5CAC-4A64-B34C-5238EEE0C43B}" type="slidenum">
              <a:rPr lang="en-GB" smtClean="0"/>
              <a:t>‹#›</a:t>
            </a:fld>
            <a:endParaRPr lang="en-GB"/>
          </a:p>
        </p:txBody>
      </p:sp>
    </p:spTree>
    <p:extLst>
      <p:ext uri="{BB962C8B-B14F-4D97-AF65-F5344CB8AC3E}">
        <p14:creationId xmlns:p14="http://schemas.microsoft.com/office/powerpoint/2010/main" val="1998603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D62CAA1-5CAC-4A64-B34C-5238EEE0C43B}" type="slidenum">
              <a:rPr lang="en-GB" smtClean="0"/>
              <a:t>1</a:t>
            </a:fld>
            <a:endParaRPr lang="en-GB"/>
          </a:p>
        </p:txBody>
      </p:sp>
    </p:spTree>
    <p:extLst>
      <p:ext uri="{BB962C8B-B14F-4D97-AF65-F5344CB8AC3E}">
        <p14:creationId xmlns:p14="http://schemas.microsoft.com/office/powerpoint/2010/main" val="4033850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Verdana" panose="020B0604030504040204" pitchFamily="34" charset="0"/>
              </a:rPr>
              <a:t>- Some for reading enjoyment and some with information about hobbies and interests.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Encourage family and friends to share books with your child. The more your child sees you and others reading, the more they will want to read too.</a:t>
            </a:r>
            <a:endParaRPr lang="en-GB"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000000"/>
                </a:solidFill>
                <a:latin typeface="Verdana" panose="020B0604030504040204" pitchFamily="34" charset="0"/>
              </a:rPr>
              <a:t>— recipes for cooking, reading instructions to build something for example </a:t>
            </a:r>
            <a:r>
              <a:rPr lang="en-US" dirty="0" err="1">
                <a:solidFill>
                  <a:srgbClr val="000000"/>
                </a:solidFill>
                <a:latin typeface="Verdana" panose="020B0604030504040204" pitchFamily="34" charset="0"/>
              </a:rPr>
              <a:t>lego</a:t>
            </a:r>
            <a:r>
              <a:rPr lang="en-US" dirty="0">
                <a:solidFill>
                  <a:srgbClr val="000000"/>
                </a:solidFill>
                <a:latin typeface="Verdana" panose="020B0604030504040204" pitchFamily="34" charset="0"/>
              </a:rPr>
              <a:t>, reading a map or directions to get to a certain place, finding out information identifying an interesting bird or a shell collected at the beach using a reference book or the internet.</a:t>
            </a:r>
          </a:p>
          <a:p>
            <a:endParaRPr lang="en-GB" dirty="0"/>
          </a:p>
        </p:txBody>
      </p:sp>
      <p:sp>
        <p:nvSpPr>
          <p:cNvPr id="4" name="Slide Number Placeholder 3"/>
          <p:cNvSpPr>
            <a:spLocks noGrp="1"/>
          </p:cNvSpPr>
          <p:nvPr>
            <p:ph type="sldNum" sz="quarter" idx="10"/>
          </p:nvPr>
        </p:nvSpPr>
        <p:spPr/>
        <p:txBody>
          <a:bodyPr/>
          <a:lstStyle/>
          <a:p>
            <a:fld id="{BD62CAA1-5CAC-4A64-B34C-5238EEE0C43B}" type="slidenum">
              <a:rPr lang="en-GB" smtClean="0"/>
              <a:t>4</a:t>
            </a:fld>
            <a:endParaRPr lang="en-GB"/>
          </a:p>
        </p:txBody>
      </p:sp>
    </p:spTree>
    <p:extLst>
      <p:ext uri="{BB962C8B-B14F-4D97-AF65-F5344CB8AC3E}">
        <p14:creationId xmlns:p14="http://schemas.microsoft.com/office/powerpoint/2010/main" val="424954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imagination, don’t feel silly you</a:t>
            </a:r>
            <a:r>
              <a:rPr lang="en-US" baseline="0" dirty="0"/>
              <a:t> don’t need lots of skills </a:t>
            </a:r>
            <a:endParaRPr lang="en-GB" dirty="0"/>
          </a:p>
        </p:txBody>
      </p:sp>
      <p:sp>
        <p:nvSpPr>
          <p:cNvPr id="4" name="Slide Number Placeholder 3"/>
          <p:cNvSpPr>
            <a:spLocks noGrp="1"/>
          </p:cNvSpPr>
          <p:nvPr>
            <p:ph type="sldNum" sz="quarter" idx="10"/>
          </p:nvPr>
        </p:nvSpPr>
        <p:spPr/>
        <p:txBody>
          <a:bodyPr/>
          <a:lstStyle/>
          <a:p>
            <a:fld id="{BD62CAA1-5CAC-4A64-B34C-5238EEE0C43B}" type="slidenum">
              <a:rPr lang="en-GB" smtClean="0"/>
              <a:t>6</a:t>
            </a:fld>
            <a:endParaRPr lang="en-GB"/>
          </a:p>
        </p:txBody>
      </p:sp>
    </p:spTree>
    <p:extLst>
      <p:ext uri="{BB962C8B-B14F-4D97-AF65-F5344CB8AC3E}">
        <p14:creationId xmlns:p14="http://schemas.microsoft.com/office/powerpoint/2010/main" val="631500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could encourage your child to hold the book themselves and turn the pages. Use funny voices, puppets or props to bring the story alive.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such as ‘What can you see on this page?’, ‘How do you think the characters feel?’ and ‘What is the story about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example, ‘Can you find a bird or a cat?’, ‘What else can you see?’, ‘What are the children playing? Have you played that before?’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BD62CAA1-5CAC-4A64-B34C-5238EEE0C43B}" type="slidenum">
              <a:rPr lang="en-GB" smtClean="0"/>
              <a:t>7</a:t>
            </a:fld>
            <a:endParaRPr lang="en-GB"/>
          </a:p>
        </p:txBody>
      </p:sp>
    </p:spTree>
    <p:extLst>
      <p:ext uri="{BB962C8B-B14F-4D97-AF65-F5344CB8AC3E}">
        <p14:creationId xmlns:p14="http://schemas.microsoft.com/office/powerpoint/2010/main" val="2102224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sounds complicated but it really isn’t!</a:t>
            </a:r>
          </a:p>
          <a:p>
            <a:r>
              <a:rPr lang="en-US" dirty="0"/>
              <a:t> </a:t>
            </a:r>
          </a:p>
        </p:txBody>
      </p:sp>
    </p:spTree>
    <p:extLst>
      <p:ext uri="{BB962C8B-B14F-4D97-AF65-F5344CB8AC3E}">
        <p14:creationId xmlns:p14="http://schemas.microsoft.com/office/powerpoint/2010/main" val="2395797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i="1" dirty="0"/>
          </a:p>
          <a:p>
            <a:endParaRPr lang="en-US" dirty="0"/>
          </a:p>
        </p:txBody>
      </p:sp>
    </p:spTree>
    <p:extLst>
      <p:ext uri="{BB962C8B-B14F-4D97-AF65-F5344CB8AC3E}">
        <p14:creationId xmlns:p14="http://schemas.microsoft.com/office/powerpoint/2010/main" val="20166501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i="1" dirty="0"/>
          </a:p>
          <a:p>
            <a:endParaRPr lang="en-US" dirty="0"/>
          </a:p>
        </p:txBody>
      </p:sp>
    </p:spTree>
    <p:extLst>
      <p:ext uri="{BB962C8B-B14F-4D97-AF65-F5344CB8AC3E}">
        <p14:creationId xmlns:p14="http://schemas.microsoft.com/office/powerpoint/2010/main" val="19987765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645957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92987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977224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99650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21521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566879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266554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410585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95044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186760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351796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724897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402274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852519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9802707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41775827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36087231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33688711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32804754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47392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2/13/2025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364699143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microsoft.com/office/2007/relationships/hdphoto" Target="../media/hdphoto2.wdp"/><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microsoft.com/office/2007/relationships/hdphoto" Target="../media/hdphoto2.wdp"/></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22.jpe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hyperlink" Target="https://www.teachyourmonster.org/" TargetMode="External"/><Relationship Id="rId2" Type="http://schemas.openxmlformats.org/officeDocument/2006/relationships/hyperlink" Target="https://www.phonicsplay.co.uk" TargetMode="External"/><Relationship Id="rId1" Type="http://schemas.openxmlformats.org/officeDocument/2006/relationships/slideLayout" Target="../slideLayouts/slideLayout2.xml"/><Relationship Id="rId5" Type="http://schemas.openxmlformats.org/officeDocument/2006/relationships/hyperlink" Target="https://www.phonicsbloom.com/uk/game/list/phonics-games" TargetMode="External"/><Relationship Id="rId4" Type="http://schemas.openxmlformats.org/officeDocument/2006/relationships/hyperlink" Target="https://www.topmarks.co.uk/english-game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7" Type="http://schemas.openxmlformats.org/officeDocument/2006/relationships/image" Target="../media/image43.emf"/><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image" Target="../media/image42.emf"/><Relationship Id="rId5" Type="http://schemas.openxmlformats.org/officeDocument/2006/relationships/image" Target="../media/image41.png"/><Relationship Id="rId4" Type="http://schemas.openxmlformats.org/officeDocument/2006/relationships/image" Target="../media/image40.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45.jpeg"/></Relationships>
</file>

<file path=ppt/slides/_rels/slide22.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hyperlink" Target="https://youtu.be/-ZtjFIvA_fs" TargetMode="External"/><Relationship Id="rId7" Type="http://schemas.openxmlformats.org/officeDocument/2006/relationships/hyperlink" Target="https://youtu.be/DvOuc7cWXxc" TargetMode="Externa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47.png"/><Relationship Id="rId5" Type="http://schemas.openxmlformats.org/officeDocument/2006/relationships/hyperlink" Target="https://youtu.be/qDu3JAjf-U0" TargetMode="External"/><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6.xml"/><Relationship Id="rId1" Type="http://schemas.openxmlformats.org/officeDocument/2006/relationships/slideLayout" Target="../slideLayouts/slideLayout20.xml"/><Relationship Id="rId5" Type="http://schemas.openxmlformats.org/officeDocument/2006/relationships/image" Target="../media/image52.jpeg"/><Relationship Id="rId4" Type="http://schemas.openxmlformats.org/officeDocument/2006/relationships/image" Target="../media/image51.jpeg"/></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66811" y="1318590"/>
            <a:ext cx="5800929" cy="4220820"/>
          </a:xfrm>
        </p:spPr>
        <p:txBody>
          <a:bodyPr anchor="ctr">
            <a:normAutofit fontScale="90000"/>
          </a:bodyPr>
          <a:lstStyle/>
          <a:p>
            <a:pPr algn="ctr"/>
            <a:r>
              <a:rPr lang="en-GB" sz="6600" dirty="0">
                <a:solidFill>
                  <a:schemeClr val="tx2">
                    <a:lumMod val="75000"/>
                  </a:schemeClr>
                </a:solidFill>
                <a:latin typeface="Sassoon Infant Std" panose="020B0503020103030203" pitchFamily="34" charset="0"/>
              </a:rPr>
              <a:t>Barley Croft Early Reading/Phonics Parent Workshop</a:t>
            </a:r>
          </a:p>
        </p:txBody>
      </p:sp>
      <p:pic>
        <p:nvPicPr>
          <p:cNvPr id="4" name="Picture 4" descr="Logo&#10;&#10;Description automatically generated">
            <a:extLst>
              <a:ext uri="{FF2B5EF4-FFF2-40B4-BE49-F238E27FC236}">
                <a16:creationId xmlns:a16="http://schemas.microsoft.com/office/drawing/2014/main" id="{7323B046-5588-F4BF-3811-B68283AB33AE}"/>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9156879" y="93897"/>
            <a:ext cx="2743200" cy="2785081"/>
          </a:xfrm>
          <a:prstGeom prst="rect">
            <a:avLst/>
          </a:prstGeom>
        </p:spPr>
      </p:pic>
    </p:spTree>
    <p:extLst>
      <p:ext uri="{BB962C8B-B14F-4D97-AF65-F5344CB8AC3E}">
        <p14:creationId xmlns:p14="http://schemas.microsoft.com/office/powerpoint/2010/main" val="1173227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5" name="Picture 4" descr="Logo&#10;&#10;Description automatically generated">
            <a:extLst>
              <a:ext uri="{FF2B5EF4-FFF2-40B4-BE49-F238E27FC236}">
                <a16:creationId xmlns:a16="http://schemas.microsoft.com/office/drawing/2014/main" id="{CFCC691A-D942-4405-6E30-D60C0E46D278}"/>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3" name="Picture 2" descr="Importance of Reading Quotes - Inspirational Quotes on the ..."/>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826943" y="1981199"/>
            <a:ext cx="4234873" cy="423487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y is reading important in early years? — I N I C I O"/>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399093" y="451382"/>
            <a:ext cx="4083916" cy="408391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Parents play a key role in fostering children's love of readi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165259" y="5003525"/>
            <a:ext cx="2495356" cy="187151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16" descr="Reading to children is so powerful, so simple and yet so misunderstood |  National Literacy Trust"/>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b="-545"/>
          <a:stretch/>
        </p:blipFill>
        <p:spPr bwMode="auto">
          <a:xfrm>
            <a:off x="7967053" y="228669"/>
            <a:ext cx="2628794" cy="17525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634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849766" y="273724"/>
            <a:ext cx="8915399" cy="963026"/>
          </a:xfrm>
          <a:prstGeom prst="rect">
            <a:avLst/>
          </a:prstGeom>
        </p:spPr>
        <p:txBody>
          <a:bodyPr vert="horz" lIns="91440" tIns="45720" rIns="91440" bIns="45720" rtlCol="0" anchor="b">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pic>
        <p:nvPicPr>
          <p:cNvPr id="3" name="Picture 2" descr="Logo&#10;&#10;Description automatically generated">
            <a:extLst>
              <a:ext uri="{FF2B5EF4-FFF2-40B4-BE49-F238E27FC236}">
                <a16:creationId xmlns:a16="http://schemas.microsoft.com/office/drawing/2014/main" id="{CE6B6523-CF49-15D1-34F2-7D22D20CEC30}"/>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sp>
        <p:nvSpPr>
          <p:cNvPr id="6" name="Rectangle 5"/>
          <p:cNvSpPr/>
          <p:nvPr/>
        </p:nvSpPr>
        <p:spPr>
          <a:xfrm>
            <a:off x="3592947" y="5153542"/>
            <a:ext cx="4204962" cy="3416320"/>
          </a:xfrm>
          <a:prstGeom prst="rect">
            <a:avLst/>
          </a:prstGeom>
        </p:spPr>
        <p:txBody>
          <a:bodyPr wrap="square">
            <a:spAutoFit/>
          </a:bodyPr>
          <a:lstStyle/>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a:p>
            <a:endParaRPr lang="en-US" dirty="0">
              <a:solidFill>
                <a:srgbClr val="000000"/>
              </a:solidFill>
              <a:latin typeface="Verdana" panose="020B0604030504040204" pitchFamily="34" charset="0"/>
            </a:endParaRPr>
          </a:p>
        </p:txBody>
      </p:sp>
      <p:sp>
        <p:nvSpPr>
          <p:cNvPr id="7" name="Title 1"/>
          <p:cNvSpPr txBox="1">
            <a:spLocks/>
          </p:cNvSpPr>
          <p:nvPr/>
        </p:nvSpPr>
        <p:spPr>
          <a:xfrm>
            <a:off x="640388" y="-84050"/>
            <a:ext cx="8946957" cy="1320800"/>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Its never too early to start…</a:t>
            </a:r>
            <a:endParaRPr lang="en-GB" dirty="0"/>
          </a:p>
        </p:txBody>
      </p:sp>
      <p:pic>
        <p:nvPicPr>
          <p:cNvPr id="3076" name="Picture 4" descr="Best books for babes aged 0-12 months — CARiFiT Babywearing workouts"/>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291520" y="1594524"/>
            <a:ext cx="2439565" cy="16286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descr="Best Books For Babies. Top 10 Books For Babies Birth - 18 Months"/>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704073" y="4167737"/>
            <a:ext cx="2575380" cy="17353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Content Placeholder 2"/>
          <p:cNvSpPr txBox="1">
            <a:spLocks/>
          </p:cNvSpPr>
          <p:nvPr/>
        </p:nvSpPr>
        <p:spPr>
          <a:xfrm>
            <a:off x="1019463" y="1357745"/>
            <a:ext cx="7173192" cy="4720345"/>
          </a:xfrm>
          <a:prstGeom prst="rect">
            <a:avLst/>
          </a:prstGeom>
        </p:spPr>
        <p:txBody>
          <a:bodyPr vert="horz" lIns="91440" tIns="45720" rIns="91440" bIns="45720" rtlCol="0" anchor="t">
            <a:normAutofit fontScale="2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US" sz="2900" dirty="0">
              <a:solidFill>
                <a:schemeClr val="bg2">
                  <a:lumMod val="25000"/>
                </a:schemeClr>
              </a:solidFill>
              <a:latin typeface="Verdana" panose="020B0604030504040204" pitchFamily="34" charset="0"/>
              <a:ea typeface="Verdana" panose="020B0604030504040204" pitchFamily="34" charset="0"/>
            </a:endParaRPr>
          </a:p>
          <a:p>
            <a:r>
              <a:rPr lang="en-US" sz="7200" dirty="0">
                <a:solidFill>
                  <a:schemeClr val="bg2">
                    <a:lumMod val="25000"/>
                  </a:schemeClr>
                </a:solidFill>
                <a:latin typeface="Verdana" panose="020B0604030504040204" pitchFamily="34" charset="0"/>
              </a:rPr>
              <a:t>Babies in the womb hear sounds as early as 18 weeks. </a:t>
            </a:r>
            <a:endParaRPr lang="en-US" sz="7200" dirty="0">
              <a:solidFill>
                <a:schemeClr val="bg2">
                  <a:lumMod val="25000"/>
                </a:schemeClr>
              </a:solidFill>
              <a:latin typeface="Verdana" panose="020B0604030504040204" pitchFamily="34" charset="0"/>
              <a:ea typeface="Verdana" panose="020B0604030504040204" pitchFamily="34" charset="0"/>
            </a:endParaRPr>
          </a:p>
          <a:p>
            <a:endParaRPr lang="en-US" sz="7200" dirty="0">
              <a:solidFill>
                <a:schemeClr val="bg2">
                  <a:lumMod val="25000"/>
                </a:schemeClr>
              </a:solidFill>
              <a:latin typeface="Verdana" panose="020B0604030504040204" pitchFamily="34" charset="0"/>
              <a:ea typeface="Verdana" panose="020B0604030504040204" pitchFamily="34" charset="0"/>
            </a:endParaRPr>
          </a:p>
          <a:p>
            <a:r>
              <a:rPr lang="en-US" sz="7200" dirty="0">
                <a:solidFill>
                  <a:schemeClr val="bg2">
                    <a:lumMod val="25000"/>
                  </a:schemeClr>
                </a:solidFill>
                <a:latin typeface="Verdana" panose="020B0604030504040204" pitchFamily="34" charset="0"/>
              </a:rPr>
              <a:t>Providing newborn babies black and white books from birth is very stimulating whilst their eyes are developing</a:t>
            </a:r>
          </a:p>
          <a:p>
            <a:pPr marL="0" indent="0">
              <a:buNone/>
            </a:pPr>
            <a:endParaRPr lang="en-US" sz="7200" dirty="0">
              <a:solidFill>
                <a:schemeClr val="bg2">
                  <a:lumMod val="25000"/>
                </a:schemeClr>
              </a:solidFill>
              <a:latin typeface="Verdana" panose="020B0604030504040204" pitchFamily="34" charset="0"/>
            </a:endParaRPr>
          </a:p>
          <a:p>
            <a:r>
              <a:rPr lang="en-US" sz="7200" dirty="0">
                <a:solidFill>
                  <a:schemeClr val="bg2">
                    <a:lumMod val="25000"/>
                  </a:schemeClr>
                </a:solidFill>
                <a:latin typeface="Verdana" panose="020B0604030504040204" pitchFamily="34" charset="0"/>
              </a:rPr>
              <a:t>Singing and talking to your babies provides foundations for their language development.</a:t>
            </a:r>
          </a:p>
          <a:p>
            <a:pPr marL="0" indent="0">
              <a:buNone/>
            </a:pPr>
            <a:endParaRPr lang="en-US" sz="7200" dirty="0">
              <a:solidFill>
                <a:schemeClr val="bg2">
                  <a:lumMod val="25000"/>
                </a:schemeClr>
              </a:solidFill>
              <a:latin typeface="Verdana" panose="020B0604030504040204" pitchFamily="34" charset="0"/>
              <a:ea typeface="Verdana" panose="020B0604030504040204" pitchFamily="34" charset="0"/>
            </a:endParaRPr>
          </a:p>
          <a:p>
            <a:r>
              <a:rPr lang="en-US" sz="7200" dirty="0">
                <a:solidFill>
                  <a:schemeClr val="bg2">
                    <a:lumMod val="25000"/>
                  </a:schemeClr>
                </a:solidFill>
                <a:latin typeface="Verdana"/>
                <a:ea typeface="Verdana"/>
              </a:rPr>
              <a:t>Sharing stories with babies looking at pictures and naming objects develops their language skills, vocabulary and also understanding</a:t>
            </a:r>
          </a:p>
          <a:p>
            <a:endParaRPr lang="en-US" sz="7200" dirty="0">
              <a:solidFill>
                <a:schemeClr val="bg2">
                  <a:lumMod val="25000"/>
                </a:schemeClr>
              </a:solidFill>
              <a:latin typeface="Verdana" panose="020B0604030504040204" pitchFamily="34" charset="0"/>
              <a:ea typeface="Verdana" panose="020B0604030504040204" pitchFamily="34" charset="0"/>
            </a:endParaRPr>
          </a:p>
          <a:p>
            <a:r>
              <a:rPr lang="en-US" sz="7200" dirty="0">
                <a:solidFill>
                  <a:schemeClr val="bg2">
                    <a:lumMod val="25000"/>
                  </a:schemeClr>
                </a:solidFill>
                <a:latin typeface="Verdana"/>
                <a:ea typeface="Verdana"/>
              </a:rPr>
              <a:t>Cuddling up together with a story is a wonderfully calming addition to a babies daily routine</a:t>
            </a:r>
          </a:p>
          <a:p>
            <a:endParaRPr lang="en-US" sz="7200" dirty="0">
              <a:solidFill>
                <a:schemeClr val="bg2">
                  <a:lumMod val="25000"/>
                </a:schemeClr>
              </a:solidFill>
              <a:latin typeface="Verdana" panose="020B0604030504040204" pitchFamily="34" charset="0"/>
              <a:ea typeface="Verdana" panose="020B0604030504040204" pitchFamily="34" charset="0"/>
            </a:endParaRPr>
          </a:p>
          <a:p>
            <a:endParaRPr lang="en-US" sz="7200" dirty="0">
              <a:solidFill>
                <a:srgbClr val="072C62"/>
              </a:solidFill>
              <a:latin typeface="Verdana" panose="020B0604030504040204" pitchFamily="34" charset="0"/>
              <a:ea typeface="Verdana" panose="020B0604030504040204" pitchFamily="34" charset="0"/>
            </a:endParaRPr>
          </a:p>
          <a:p>
            <a:pPr marL="0" indent="0">
              <a:buNone/>
            </a:pPr>
            <a:endParaRPr lang="en-US" dirty="0">
              <a:latin typeface="Verdana" panose="020B0604030504040204" pitchFamily="34" charset="0"/>
              <a:ea typeface="Verdana" panose="020B0604030504040204" pitchFamily="34" charset="0"/>
            </a:endParaRPr>
          </a:p>
          <a:p>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0391173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756" y="662328"/>
            <a:ext cx="7797265" cy="1027590"/>
          </a:xfrm>
        </p:spPr>
        <p:txBody>
          <a:bodyPr/>
          <a:lstStyle/>
          <a:p>
            <a:pPr algn="l"/>
            <a:r>
              <a:rPr lang="en-US" sz="4800" dirty="0"/>
              <a:t>Encouraging a love of </a:t>
            </a:r>
            <a:br>
              <a:rPr lang="en-US" sz="4800" dirty="0"/>
            </a:br>
            <a:r>
              <a:rPr lang="en-US" sz="4800" dirty="0"/>
              <a:t>reading</a:t>
            </a:r>
            <a:endParaRPr lang="en-GB" sz="4800" dirty="0"/>
          </a:p>
        </p:txBody>
      </p:sp>
      <p:pic>
        <p:nvPicPr>
          <p:cNvPr id="7" name="Picture 6" descr="Logo&#10;&#10;Description automatically generated">
            <a:extLst>
              <a:ext uri="{FF2B5EF4-FFF2-40B4-BE49-F238E27FC236}">
                <a16:creationId xmlns:a16="http://schemas.microsoft.com/office/drawing/2014/main" id="{2E7AAE5E-E739-47D6-4EDA-82AE157EF874}"/>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9" name="Picture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74908" y="457021"/>
            <a:ext cx="2214423" cy="1439680"/>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509162" y="1896700"/>
            <a:ext cx="2040937" cy="1277659"/>
          </a:xfrm>
          <a:prstGeom prst="rect">
            <a:avLst/>
          </a:prstGeom>
          <a:ln>
            <a:noFill/>
          </a:ln>
          <a:effectLst>
            <a:outerShdw blurRad="292100" dist="139700" dir="2700000" algn="tl" rotWithShape="0">
              <a:srgbClr val="333333">
                <a:alpha val="65000"/>
              </a:srgbClr>
            </a:outerShdw>
          </a:effectLst>
        </p:spPr>
      </p:pic>
      <p:sp>
        <p:nvSpPr>
          <p:cNvPr id="16" name="Content Placeholder 2"/>
          <p:cNvSpPr txBox="1">
            <a:spLocks/>
          </p:cNvSpPr>
          <p:nvPr/>
        </p:nvSpPr>
        <p:spPr>
          <a:xfrm>
            <a:off x="945573" y="1883538"/>
            <a:ext cx="7884391" cy="4405745"/>
          </a:xfrm>
          <a:prstGeom prst="rect">
            <a:avLst/>
          </a:prstGeom>
        </p:spPr>
        <p:txBody>
          <a:bodyPr vert="horz" lIns="91440" tIns="45720" rIns="91440" bIns="45720" rtlCol="0">
            <a:normAutofit fontScale="5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900" dirty="0">
                <a:solidFill>
                  <a:schemeClr val="bg2">
                    <a:lumMod val="25000"/>
                  </a:schemeClr>
                </a:solidFill>
                <a:latin typeface="Verdana" panose="020B0604030504040204" pitchFamily="34" charset="0"/>
                <a:ea typeface="Verdana" panose="020B0604030504040204" pitchFamily="34" charset="0"/>
              </a:rPr>
              <a:t>Provide a good role model</a:t>
            </a:r>
          </a:p>
          <a:p>
            <a:endParaRPr lang="en-US" sz="2900" dirty="0">
              <a:solidFill>
                <a:schemeClr val="bg2">
                  <a:lumMod val="25000"/>
                </a:schemeClr>
              </a:solidFill>
              <a:latin typeface="Verdana" panose="020B0604030504040204" pitchFamily="34" charset="0"/>
              <a:ea typeface="Verdana" panose="020B0604030504040204" pitchFamily="34" charset="0"/>
            </a:endParaRPr>
          </a:p>
          <a:p>
            <a:r>
              <a:rPr lang="en-US" sz="2900" dirty="0">
                <a:solidFill>
                  <a:schemeClr val="bg2">
                    <a:lumMod val="25000"/>
                  </a:schemeClr>
                </a:solidFill>
                <a:latin typeface="Verdana" panose="020B0604030504040204" pitchFamily="34" charset="0"/>
                <a:ea typeface="Verdana" panose="020B0604030504040204" pitchFamily="34" charset="0"/>
              </a:rPr>
              <a:t>Provide a variety of different reading materials</a:t>
            </a:r>
          </a:p>
          <a:p>
            <a:pPr marL="0" indent="0">
              <a:buNone/>
            </a:pPr>
            <a:endParaRPr lang="en-US" sz="2900" dirty="0">
              <a:solidFill>
                <a:schemeClr val="bg2">
                  <a:lumMod val="25000"/>
                </a:schemeClr>
              </a:solidFill>
              <a:latin typeface="Verdana" panose="020B0604030504040204" pitchFamily="34" charset="0"/>
              <a:ea typeface="Verdana" panose="020B0604030504040204" pitchFamily="34" charset="0"/>
            </a:endParaRPr>
          </a:p>
          <a:p>
            <a:r>
              <a:rPr lang="en-US" sz="2900" dirty="0">
                <a:solidFill>
                  <a:schemeClr val="bg2">
                    <a:lumMod val="25000"/>
                  </a:schemeClr>
                </a:solidFill>
                <a:latin typeface="Verdana" panose="020B0604030504040204" pitchFamily="34" charset="0"/>
                <a:ea typeface="Verdana" panose="020B0604030504040204" pitchFamily="34" charset="0"/>
              </a:rPr>
              <a:t>Encourage activities that require reading</a:t>
            </a:r>
          </a:p>
          <a:p>
            <a:pPr marL="0" indent="0">
              <a:buNone/>
            </a:pPr>
            <a:endParaRPr lang="en-US" sz="2900" dirty="0">
              <a:solidFill>
                <a:schemeClr val="bg2">
                  <a:lumMod val="25000"/>
                </a:schemeClr>
              </a:solidFill>
              <a:latin typeface="Verdana" panose="020B0604030504040204" pitchFamily="34" charset="0"/>
              <a:ea typeface="Verdana" panose="020B0604030504040204" pitchFamily="34" charset="0"/>
            </a:endParaRPr>
          </a:p>
          <a:p>
            <a:r>
              <a:rPr lang="en-US" sz="2900" dirty="0">
                <a:solidFill>
                  <a:schemeClr val="bg2">
                    <a:lumMod val="25000"/>
                  </a:schemeClr>
                </a:solidFill>
                <a:latin typeface="Verdana" panose="020B0604030504040204" pitchFamily="34" charset="0"/>
                <a:ea typeface="Verdana" panose="020B0604030504040204" pitchFamily="34" charset="0"/>
              </a:rPr>
              <a:t>Write little notes to your child and hide them around the house or in their lunch box so they can go on a hunt to find them</a:t>
            </a:r>
          </a:p>
          <a:p>
            <a:pPr marL="0" indent="0">
              <a:buNone/>
            </a:pPr>
            <a:r>
              <a:rPr lang="en-US" sz="2900" dirty="0">
                <a:solidFill>
                  <a:schemeClr val="bg2">
                    <a:lumMod val="25000"/>
                  </a:schemeClr>
                </a:solidFill>
                <a:latin typeface="Verdana" panose="020B0604030504040204" pitchFamily="34" charset="0"/>
                <a:ea typeface="Verdana" panose="020B0604030504040204" pitchFamily="34" charset="0"/>
              </a:rPr>
              <a:t> </a:t>
            </a:r>
          </a:p>
          <a:p>
            <a:r>
              <a:rPr lang="en-US" sz="2900" dirty="0">
                <a:solidFill>
                  <a:schemeClr val="bg2">
                    <a:lumMod val="25000"/>
                  </a:schemeClr>
                </a:solidFill>
                <a:latin typeface="Verdana" panose="020B0604030504040204" pitchFamily="34" charset="0"/>
                <a:ea typeface="Verdana" panose="020B0604030504040204" pitchFamily="34" charset="0"/>
              </a:rPr>
              <a:t>Reread your child’s favorite stories as many times as your child wants to hear them</a:t>
            </a:r>
          </a:p>
          <a:p>
            <a:pPr marL="0" indent="0">
              <a:buNone/>
            </a:pPr>
            <a:endParaRPr lang="en-US" sz="2900" dirty="0">
              <a:solidFill>
                <a:schemeClr val="bg2">
                  <a:lumMod val="25000"/>
                </a:schemeClr>
              </a:solidFill>
              <a:latin typeface="Verdana" panose="020B0604030504040204" pitchFamily="34" charset="0"/>
              <a:ea typeface="Verdana" panose="020B0604030504040204" pitchFamily="34" charset="0"/>
            </a:endParaRPr>
          </a:p>
          <a:p>
            <a:r>
              <a:rPr lang="en-US" sz="2900" dirty="0">
                <a:solidFill>
                  <a:schemeClr val="bg2">
                    <a:lumMod val="25000"/>
                  </a:schemeClr>
                </a:solidFill>
                <a:latin typeface="Verdana" panose="020B0604030504040204" pitchFamily="34" charset="0"/>
                <a:ea typeface="Verdana" panose="020B0604030504040204" pitchFamily="34" charset="0"/>
              </a:rPr>
              <a:t>Allow them to listen to audio books or watch stories on you tube</a:t>
            </a:r>
          </a:p>
          <a:p>
            <a:endParaRPr lang="en-US" sz="2800" dirty="0">
              <a:solidFill>
                <a:schemeClr val="bg2">
                  <a:lumMod val="25000"/>
                </a:schemeClr>
              </a:solidFill>
              <a:latin typeface="Verdana" panose="020B0604030504040204" pitchFamily="34" charset="0"/>
              <a:ea typeface="Verdana" panose="020B0604030504040204" pitchFamily="34" charset="0"/>
            </a:endParaRPr>
          </a:p>
          <a:p>
            <a:endParaRPr lang="en-US" sz="2600" dirty="0">
              <a:solidFill>
                <a:schemeClr val="bg2">
                  <a:lumMod val="25000"/>
                </a:schemeClr>
              </a:solidFill>
              <a:latin typeface="Verdana" panose="020B0604030504040204" pitchFamily="34" charset="0"/>
              <a:ea typeface="Verdana" panose="020B0604030504040204" pitchFamily="34" charset="0"/>
            </a:endParaRPr>
          </a:p>
          <a:p>
            <a:endParaRPr lang="en-US" sz="2600" dirty="0">
              <a:solidFill>
                <a:schemeClr val="bg2">
                  <a:lumMod val="25000"/>
                </a:schemeClr>
              </a:solidFill>
              <a:latin typeface="Verdana" panose="020B0604030504040204" pitchFamily="34" charset="0"/>
              <a:ea typeface="Verdana" panose="020B0604030504040204" pitchFamily="34" charset="0"/>
            </a:endParaRPr>
          </a:p>
          <a:p>
            <a:endParaRPr lang="en-US" sz="3300" dirty="0">
              <a:solidFill>
                <a:schemeClr val="bg2">
                  <a:lumMod val="25000"/>
                </a:schemeClr>
              </a:solidFill>
              <a:latin typeface="Verdana" panose="020B0604030504040204" pitchFamily="34" charset="0"/>
              <a:ea typeface="Verdana" panose="020B0604030504040204" pitchFamily="34" charset="0"/>
            </a:endParaRPr>
          </a:p>
          <a:p>
            <a:pPr marL="0" indent="0">
              <a:buNone/>
            </a:pPr>
            <a:endParaRPr lang="en-US" sz="3300" dirty="0">
              <a:latin typeface="Verdana" panose="020B0604030504040204" pitchFamily="34" charset="0"/>
              <a:ea typeface="Verdana" panose="020B0604030504040204" pitchFamily="34" charset="0"/>
            </a:endParaRPr>
          </a:p>
          <a:p>
            <a:endParaRPr lang="en-US"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146356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Print is all around us…</a:t>
            </a:r>
            <a:endParaRPr lang="en-GB" dirty="0"/>
          </a:p>
        </p:txBody>
      </p:sp>
      <p:sp>
        <p:nvSpPr>
          <p:cNvPr id="3" name="Content Placeholder 2"/>
          <p:cNvSpPr>
            <a:spLocks noGrp="1"/>
          </p:cNvSpPr>
          <p:nvPr>
            <p:ph idx="1"/>
          </p:nvPr>
        </p:nvSpPr>
        <p:spPr/>
        <p:txBody>
          <a:bodyPr/>
          <a:lstStyle/>
          <a:p>
            <a:r>
              <a:rPr lang="en-US" dirty="0">
                <a:solidFill>
                  <a:schemeClr val="bg2">
                    <a:lumMod val="25000"/>
                  </a:schemeClr>
                </a:solidFill>
                <a:latin typeface="Verdana" panose="020B0604030504040204" pitchFamily="34" charset="0"/>
                <a:ea typeface="Verdana" panose="020B0604030504040204" pitchFamily="34" charset="0"/>
              </a:rPr>
              <a:t>Signs</a:t>
            </a:r>
          </a:p>
          <a:p>
            <a:r>
              <a:rPr lang="en-US" dirty="0">
                <a:solidFill>
                  <a:schemeClr val="bg2">
                    <a:lumMod val="25000"/>
                  </a:schemeClr>
                </a:solidFill>
                <a:latin typeface="Verdana" panose="020B0604030504040204" pitchFamily="34" charset="0"/>
                <a:ea typeface="Verdana" panose="020B0604030504040204" pitchFamily="34" charset="0"/>
              </a:rPr>
              <a:t>Street names </a:t>
            </a:r>
          </a:p>
          <a:p>
            <a:r>
              <a:rPr lang="en-US" dirty="0">
                <a:solidFill>
                  <a:schemeClr val="bg2">
                    <a:lumMod val="25000"/>
                  </a:schemeClr>
                </a:solidFill>
                <a:latin typeface="Verdana" panose="020B0604030504040204" pitchFamily="34" charset="0"/>
                <a:ea typeface="Verdana" panose="020B0604030504040204" pitchFamily="34" charset="0"/>
              </a:rPr>
              <a:t>Shop names</a:t>
            </a:r>
          </a:p>
          <a:p>
            <a:r>
              <a:rPr lang="en-US" dirty="0">
                <a:solidFill>
                  <a:schemeClr val="bg2">
                    <a:lumMod val="25000"/>
                  </a:schemeClr>
                </a:solidFill>
                <a:latin typeface="Verdana" panose="020B0604030504040204" pitchFamily="34" charset="0"/>
                <a:ea typeface="Verdana" panose="020B0604030504040204" pitchFamily="34" charset="0"/>
              </a:rPr>
              <a:t>Toy labels </a:t>
            </a:r>
          </a:p>
          <a:p>
            <a:r>
              <a:rPr lang="en-US" dirty="0">
                <a:solidFill>
                  <a:schemeClr val="bg2">
                    <a:lumMod val="25000"/>
                  </a:schemeClr>
                </a:solidFill>
                <a:latin typeface="Verdana" panose="020B0604030504040204" pitchFamily="34" charset="0"/>
                <a:ea typeface="Verdana" panose="020B0604030504040204" pitchFamily="34" charset="0"/>
              </a:rPr>
              <a:t>Clothing labels </a:t>
            </a:r>
          </a:p>
          <a:p>
            <a:r>
              <a:rPr lang="en-US" dirty="0">
                <a:solidFill>
                  <a:schemeClr val="bg2">
                    <a:lumMod val="25000"/>
                  </a:schemeClr>
                </a:solidFill>
                <a:latin typeface="Verdana" panose="020B0604030504040204" pitchFamily="34" charset="0"/>
                <a:ea typeface="Verdana" panose="020B0604030504040204" pitchFamily="34" charset="0"/>
              </a:rPr>
              <a:t>Food labels </a:t>
            </a:r>
            <a:endParaRPr lang="en-GB" dirty="0">
              <a:solidFill>
                <a:schemeClr val="bg2">
                  <a:lumMod val="25000"/>
                </a:schemeClr>
              </a:solidFill>
              <a:latin typeface="Verdana" panose="020B0604030504040204" pitchFamily="34" charset="0"/>
              <a:ea typeface="Verdana" panose="020B0604030504040204" pitchFamily="34" charset="0"/>
            </a:endParaRPr>
          </a:p>
        </p:txBody>
      </p:sp>
      <p:pic>
        <p:nvPicPr>
          <p:cNvPr id="6" name="Picture 5" descr="Logo&#10;&#10;Description automatically generated">
            <a:extLst>
              <a:ext uri="{FF2B5EF4-FFF2-40B4-BE49-F238E27FC236}">
                <a16:creationId xmlns:a16="http://schemas.microsoft.com/office/drawing/2014/main" id="{40551647-1813-851A-84AC-519DEC380565}"/>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59130" y="2973116"/>
            <a:ext cx="1264111" cy="1272711"/>
          </a:xfrm>
          <a:prstGeom prst="rect">
            <a:avLst/>
          </a:prstGeom>
        </p:spPr>
      </p:pic>
      <p:pic>
        <p:nvPicPr>
          <p:cNvPr id="11" name="Picture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739484" y="548034"/>
            <a:ext cx="1511061" cy="1229498"/>
          </a:xfrm>
          <a:prstGeom prst="rect">
            <a:avLst/>
          </a:prstGeom>
        </p:spPr>
      </p:pic>
      <p:pic>
        <p:nvPicPr>
          <p:cNvPr id="12" name="Picture 11"/>
          <p:cNvPicPr>
            <a:picLocks noChangeAspect="1"/>
          </p:cNvPicPr>
          <p:nvPr/>
        </p:nvPicPr>
        <p:blipFill>
          <a:blip r:embed="rId6"/>
          <a:stretch>
            <a:fillRect/>
          </a:stretch>
        </p:blipFill>
        <p:spPr>
          <a:xfrm>
            <a:off x="6500815" y="2449306"/>
            <a:ext cx="1340858" cy="1493228"/>
          </a:xfrm>
          <a:prstGeom prst="rect">
            <a:avLst/>
          </a:prstGeom>
        </p:spPr>
      </p:pic>
      <p:pic>
        <p:nvPicPr>
          <p:cNvPr id="13" name="Picture 12"/>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833888" y="4133372"/>
            <a:ext cx="1905596" cy="1065081"/>
          </a:xfrm>
          <a:prstGeom prst="rect">
            <a:avLst/>
          </a:prstGeom>
        </p:spPr>
      </p:pic>
      <p:pic>
        <p:nvPicPr>
          <p:cNvPr id="15" name="Picture 1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089960" y="3979618"/>
            <a:ext cx="1691787" cy="2476715"/>
          </a:xfrm>
          <a:prstGeom prst="rect">
            <a:avLst/>
          </a:prstGeom>
        </p:spPr>
      </p:pic>
      <p:pic>
        <p:nvPicPr>
          <p:cNvPr id="16" name="Picture 15"/>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0089960" y="384779"/>
            <a:ext cx="1742070" cy="1770442"/>
          </a:xfrm>
          <a:prstGeom prst="rect">
            <a:avLst/>
          </a:prstGeom>
        </p:spPr>
      </p:pic>
    </p:spTree>
    <p:extLst>
      <p:ext uri="{BB962C8B-B14F-4D97-AF65-F5344CB8AC3E}">
        <p14:creationId xmlns:p14="http://schemas.microsoft.com/office/powerpoint/2010/main" val="157784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21F2C62E-A0D7-CF74-6603-9BA8F0FF3A7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00000">
            <a:off x="4143268" y="-1338069"/>
            <a:ext cx="2644255" cy="7420974"/>
          </a:xfrm>
          <a:prstGeom prst="rect">
            <a:avLst/>
          </a:prstGeom>
        </p:spPr>
      </p:pic>
      <p:pic>
        <p:nvPicPr>
          <p:cNvPr id="8" name="Picture 7"/>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16200000">
            <a:off x="5067680" y="1039193"/>
            <a:ext cx="2658435" cy="8267976"/>
          </a:xfrm>
          <a:prstGeom prst="rect">
            <a:avLst/>
          </a:prstGeom>
        </p:spPr>
      </p:pic>
      <p:sp>
        <p:nvSpPr>
          <p:cNvPr id="10" name="Title 1"/>
          <p:cNvSpPr>
            <a:spLocks noGrp="1"/>
          </p:cNvSpPr>
          <p:nvPr>
            <p:ph type="title"/>
          </p:nvPr>
        </p:nvSpPr>
        <p:spPr>
          <a:xfrm>
            <a:off x="305153" y="240473"/>
            <a:ext cx="8596668" cy="1320800"/>
          </a:xfrm>
        </p:spPr>
        <p:txBody>
          <a:bodyPr/>
          <a:lstStyle/>
          <a:p>
            <a:r>
              <a:rPr lang="en-US" dirty="0"/>
              <a:t>Story telling…</a:t>
            </a:r>
            <a:endParaRPr lang="en-GB" dirty="0"/>
          </a:p>
        </p:txBody>
      </p:sp>
      <p:sp>
        <p:nvSpPr>
          <p:cNvPr id="2" name="TextBox 1">
            <a:extLst>
              <a:ext uri="{FF2B5EF4-FFF2-40B4-BE49-F238E27FC236}">
                <a16:creationId xmlns:a16="http://schemas.microsoft.com/office/drawing/2014/main" id="{2F3198DC-F02C-7E3D-4D3A-9F863821BC65}"/>
              </a:ext>
            </a:extLst>
          </p:cNvPr>
          <p:cNvSpPr txBox="1"/>
          <p:nvPr/>
        </p:nvSpPr>
        <p:spPr>
          <a:xfrm>
            <a:off x="-394940" y="1695914"/>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4" name="TextBox 3">
            <a:extLst>
              <a:ext uri="{FF2B5EF4-FFF2-40B4-BE49-F238E27FC236}">
                <a16:creationId xmlns:a16="http://schemas.microsoft.com/office/drawing/2014/main" id="{C421B0C6-7DF8-CFC8-A3A8-9CA07F715EA6}"/>
              </a:ext>
            </a:extLst>
          </p:cNvPr>
          <p:cNvSpPr txBox="1"/>
          <p:nvPr/>
        </p:nvSpPr>
        <p:spPr>
          <a:xfrm>
            <a:off x="111512" y="1017547"/>
            <a:ext cx="1553738" cy="646331"/>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Once upon a time....</a:t>
            </a:r>
          </a:p>
        </p:txBody>
      </p:sp>
      <p:sp>
        <p:nvSpPr>
          <p:cNvPr id="9" name="TextBox 8">
            <a:extLst>
              <a:ext uri="{FF2B5EF4-FFF2-40B4-BE49-F238E27FC236}">
                <a16:creationId xmlns:a16="http://schemas.microsoft.com/office/drawing/2014/main" id="{8A675939-636C-8C5A-96E8-428579578FAC}"/>
              </a:ext>
            </a:extLst>
          </p:cNvPr>
          <p:cNvSpPr txBox="1"/>
          <p:nvPr/>
        </p:nvSpPr>
        <p:spPr>
          <a:xfrm>
            <a:off x="7099609" y="6100644"/>
            <a:ext cx="2715322" cy="646331"/>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They lived happily ever after....</a:t>
            </a:r>
          </a:p>
        </p:txBody>
      </p:sp>
      <p:sp>
        <p:nvSpPr>
          <p:cNvPr id="11" name="TextBox 10">
            <a:extLst>
              <a:ext uri="{FF2B5EF4-FFF2-40B4-BE49-F238E27FC236}">
                <a16:creationId xmlns:a16="http://schemas.microsoft.com/office/drawing/2014/main" id="{E7E0FFDA-99C3-165B-7E1E-81549E722222}"/>
              </a:ext>
            </a:extLst>
          </p:cNvPr>
          <p:cNvSpPr txBox="1"/>
          <p:nvPr/>
        </p:nvSpPr>
        <p:spPr>
          <a:xfrm>
            <a:off x="9989633" y="6295790"/>
            <a:ext cx="1553738" cy="369332"/>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The end...</a:t>
            </a:r>
          </a:p>
        </p:txBody>
      </p:sp>
    </p:spTree>
    <p:extLst>
      <p:ext uri="{BB962C8B-B14F-4D97-AF65-F5344CB8AC3E}">
        <p14:creationId xmlns:p14="http://schemas.microsoft.com/office/powerpoint/2010/main" val="16031976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91934" y="148046"/>
            <a:ext cx="8915399" cy="963026"/>
          </a:xfrm>
          <a:prstGeom prst="rect">
            <a:avLst/>
          </a:prstGeom>
        </p:spPr>
        <p:txBody>
          <a:bodyPr vert="horz" lIns="91440" tIns="45720" rIns="91440" bIns="45720" rtlCol="0" anchor="b">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pic>
        <p:nvPicPr>
          <p:cNvPr id="5" name="Picture 4" descr="Logo&#10;&#10;Description automatically generated">
            <a:extLst>
              <a:ext uri="{FF2B5EF4-FFF2-40B4-BE49-F238E27FC236}">
                <a16:creationId xmlns:a16="http://schemas.microsoft.com/office/drawing/2014/main" id="{30930A0C-34B1-BEFE-03D5-C30BA378D07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1026" name="Picture 2" descr="Three Little Pigs &amp; Wolf Finger Puppet ...">
            <a:extLst>
              <a:ext uri="{FF2B5EF4-FFF2-40B4-BE49-F238E27FC236}">
                <a16:creationId xmlns:a16="http://schemas.microsoft.com/office/drawing/2014/main" id="{B6E426A2-D2C9-446B-B7CD-DC1354A8D125}"/>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201420" y="467504"/>
            <a:ext cx="3992953" cy="39929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ingerbread Man Stick Puppets">
            <a:extLst>
              <a:ext uri="{FF2B5EF4-FFF2-40B4-BE49-F238E27FC236}">
                <a16:creationId xmlns:a16="http://schemas.microsoft.com/office/drawing/2014/main" id="{66457F3D-5A6D-4CA8-8DDF-E6B00A198D7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667795" y="2918048"/>
            <a:ext cx="3472448" cy="3472448"/>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5799FD9D-DF9D-424B-A3A9-A4A45D290120}"/>
              </a:ext>
            </a:extLst>
          </p:cNvPr>
          <p:cNvSpPr txBox="1">
            <a:spLocks/>
          </p:cNvSpPr>
          <p:nvPr/>
        </p:nvSpPr>
        <p:spPr>
          <a:xfrm>
            <a:off x="1399093" y="4539572"/>
            <a:ext cx="7268702" cy="3094437"/>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4000" dirty="0">
                <a:latin typeface="Verdana" panose="020B0604030504040204" pitchFamily="34" charset="0"/>
                <a:ea typeface="Verdana" panose="020B0604030504040204" pitchFamily="34" charset="0"/>
              </a:rPr>
              <a:t> </a:t>
            </a:r>
            <a:r>
              <a:rPr lang="en-US" sz="2400" dirty="0">
                <a:latin typeface="Verdana" panose="020B0604030504040204" pitchFamily="34" charset="0"/>
                <a:ea typeface="Verdana" panose="020B0604030504040204" pitchFamily="34" charset="0"/>
              </a:rPr>
              <a:t>Using puppets to retell a story</a:t>
            </a:r>
          </a:p>
          <a:p>
            <a:r>
              <a:rPr lang="en-US" sz="2400" dirty="0">
                <a:latin typeface="Verdana" panose="020B0604030504040204" pitchFamily="34" charset="0"/>
                <a:ea typeface="Verdana" panose="020B0604030504040204" pitchFamily="34" charset="0"/>
              </a:rPr>
              <a:t> Making up stories with small world figures</a:t>
            </a:r>
          </a:p>
          <a:p>
            <a:r>
              <a:rPr lang="en-US" sz="2400" dirty="0">
                <a:latin typeface="Verdana" panose="020B0604030504040204" pitchFamily="34" charset="0"/>
                <a:ea typeface="Verdana" panose="020B0604030504040204" pitchFamily="34" charset="0"/>
              </a:rPr>
              <a:t>Use different voices </a:t>
            </a:r>
            <a:endParaRPr lang="en-US" sz="4000" dirty="0">
              <a:latin typeface="Verdana" panose="020B0604030504040204" pitchFamily="34" charset="0"/>
              <a:ea typeface="Verdana" panose="020B0604030504040204" pitchFamily="34" charset="0"/>
            </a:endParaRPr>
          </a:p>
        </p:txBody>
      </p:sp>
      <p:sp>
        <p:nvSpPr>
          <p:cNvPr id="8" name="Title 1">
            <a:extLst>
              <a:ext uri="{FF2B5EF4-FFF2-40B4-BE49-F238E27FC236}">
                <a16:creationId xmlns:a16="http://schemas.microsoft.com/office/drawing/2014/main" id="{638F5F74-C196-4B27-AD81-735F4CCD4276}"/>
              </a:ext>
            </a:extLst>
          </p:cNvPr>
          <p:cNvSpPr>
            <a:spLocks noGrp="1"/>
          </p:cNvSpPr>
          <p:nvPr>
            <p:ph type="ctrTitle"/>
          </p:nvPr>
        </p:nvSpPr>
        <p:spPr>
          <a:xfrm>
            <a:off x="1021224" y="33629"/>
            <a:ext cx="8457045" cy="1640906"/>
          </a:xfrm>
        </p:spPr>
        <p:txBody>
          <a:bodyPr/>
          <a:lstStyle/>
          <a:p>
            <a:pPr algn="l"/>
            <a:r>
              <a:rPr lang="en-US" dirty="0"/>
              <a:t>Other ways to encourage story telling.</a:t>
            </a:r>
            <a:endParaRPr lang="en-GB" dirty="0"/>
          </a:p>
        </p:txBody>
      </p:sp>
    </p:spTree>
    <p:extLst>
      <p:ext uri="{BB962C8B-B14F-4D97-AF65-F5344CB8AC3E}">
        <p14:creationId xmlns:p14="http://schemas.microsoft.com/office/powerpoint/2010/main" val="25438878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30561" y="200655"/>
            <a:ext cx="8915399" cy="963026"/>
          </a:xfrm>
          <a:prstGeom prst="rect">
            <a:avLst/>
          </a:prstGeom>
        </p:spPr>
        <p:txBody>
          <a:bodyPr vert="horz" lIns="91440" tIns="45720" rIns="91440" bIns="45720" rtlCol="0" anchor="b">
            <a:normAutofit/>
          </a:bodyPr>
          <a:lstStyle>
            <a:lvl1pPr algn="l" defTabSz="4572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pic>
        <p:nvPicPr>
          <p:cNvPr id="3" name="Picture 2" descr="Logo&#10;&#10;Description automatically generated">
            <a:extLst>
              <a:ext uri="{FF2B5EF4-FFF2-40B4-BE49-F238E27FC236}">
                <a16:creationId xmlns:a16="http://schemas.microsoft.com/office/drawing/2014/main" id="{D3BA215F-3431-B11E-EBAE-204898C3974D}"/>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sp>
        <p:nvSpPr>
          <p:cNvPr id="7" name="Title 1"/>
          <p:cNvSpPr>
            <a:spLocks noGrp="1"/>
          </p:cNvSpPr>
          <p:nvPr>
            <p:ph type="ctrTitle"/>
          </p:nvPr>
        </p:nvSpPr>
        <p:spPr>
          <a:xfrm>
            <a:off x="1019464" y="104767"/>
            <a:ext cx="8457045" cy="1640906"/>
          </a:xfrm>
        </p:spPr>
        <p:txBody>
          <a:bodyPr/>
          <a:lstStyle/>
          <a:p>
            <a:pPr algn="l"/>
            <a:r>
              <a:rPr lang="en-US" dirty="0"/>
              <a:t>Top tips when reading to your child</a:t>
            </a:r>
            <a:endParaRPr lang="en-GB" dirty="0"/>
          </a:p>
        </p:txBody>
      </p:sp>
      <p:sp>
        <p:nvSpPr>
          <p:cNvPr id="9" name="Content Placeholder 2"/>
          <p:cNvSpPr txBox="1">
            <a:spLocks/>
          </p:cNvSpPr>
          <p:nvPr/>
        </p:nvSpPr>
        <p:spPr>
          <a:xfrm>
            <a:off x="945189" y="1891595"/>
            <a:ext cx="8504005" cy="4028913"/>
          </a:xfrm>
          <a:prstGeom prst="rect">
            <a:avLst/>
          </a:prstGeom>
        </p:spPr>
        <p:txBody>
          <a:bodyPr vert="horz" lIns="91440" tIns="45720" rIns="91440" bIns="45720" rtlCol="0" anchor="t">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solidFill>
                  <a:schemeClr val="bg2">
                    <a:lumMod val="25000"/>
                  </a:schemeClr>
                </a:solidFill>
                <a:latin typeface="Verdana" panose="020B0604030504040204" pitchFamily="34" charset="0"/>
                <a:ea typeface="Verdana" panose="020B0604030504040204" pitchFamily="34" charset="0"/>
              </a:rPr>
              <a:t>Sit close together, cuddle up and get comfy</a:t>
            </a:r>
          </a:p>
          <a:p>
            <a:endParaRPr lang="en-US" dirty="0">
              <a:solidFill>
                <a:schemeClr val="bg2">
                  <a:lumMod val="25000"/>
                </a:schemeClr>
              </a:solidFill>
              <a:latin typeface="Verdana" panose="020B0604030504040204" pitchFamily="34" charset="0"/>
              <a:ea typeface="Verdana" panose="020B0604030504040204" pitchFamily="34" charset="0"/>
            </a:endParaRPr>
          </a:p>
          <a:p>
            <a:r>
              <a:rPr lang="en-US" dirty="0">
                <a:solidFill>
                  <a:schemeClr val="bg2">
                    <a:lumMod val="25000"/>
                  </a:schemeClr>
                </a:solidFill>
                <a:latin typeface="Verdana"/>
                <a:ea typeface="Verdana"/>
              </a:rPr>
              <a:t>Use made up and funny voices for different characters to make the story exciting</a:t>
            </a:r>
            <a:endParaRPr lang="en-US" dirty="0">
              <a:solidFill>
                <a:schemeClr val="bg2">
                  <a:lumMod val="25000"/>
                </a:schemeClr>
              </a:solidFill>
              <a:latin typeface="Verdana" panose="020B0604030504040204" pitchFamily="34" charset="0"/>
              <a:ea typeface="Verdana" panose="020B0604030504040204" pitchFamily="34" charset="0"/>
            </a:endParaRPr>
          </a:p>
          <a:p>
            <a:pPr marL="0" indent="0">
              <a:buNone/>
            </a:pPr>
            <a:endParaRPr lang="en-US" dirty="0">
              <a:solidFill>
                <a:schemeClr val="bg2">
                  <a:lumMod val="25000"/>
                </a:schemeClr>
              </a:solidFill>
              <a:latin typeface="Verdana" panose="020B0604030504040204" pitchFamily="34" charset="0"/>
              <a:ea typeface="Verdana" panose="020B0604030504040204" pitchFamily="34" charset="0"/>
            </a:endParaRPr>
          </a:p>
          <a:p>
            <a:r>
              <a:rPr lang="en-US" dirty="0">
                <a:solidFill>
                  <a:schemeClr val="bg2">
                    <a:lumMod val="25000"/>
                  </a:schemeClr>
                </a:solidFill>
                <a:latin typeface="Verdana" panose="020B0604030504040204" pitchFamily="34" charset="0"/>
                <a:ea typeface="Verdana" panose="020B0604030504040204" pitchFamily="34" charset="0"/>
              </a:rPr>
              <a:t>Ask lots questions </a:t>
            </a:r>
          </a:p>
          <a:p>
            <a:endParaRPr lang="en-US" dirty="0">
              <a:solidFill>
                <a:schemeClr val="bg2">
                  <a:lumMod val="25000"/>
                </a:schemeClr>
              </a:solidFill>
              <a:latin typeface="Verdana" panose="020B0604030504040204" pitchFamily="34" charset="0"/>
              <a:ea typeface="Verdana" panose="020B0604030504040204" pitchFamily="34" charset="0"/>
            </a:endParaRPr>
          </a:p>
          <a:p>
            <a:r>
              <a:rPr lang="en-US" dirty="0">
                <a:solidFill>
                  <a:schemeClr val="bg2">
                    <a:lumMod val="25000"/>
                  </a:schemeClr>
                </a:solidFill>
                <a:latin typeface="Verdana" panose="020B0604030504040204" pitchFamily="34" charset="0"/>
                <a:ea typeface="Verdana" panose="020B0604030504040204" pitchFamily="34" charset="0"/>
              </a:rPr>
              <a:t>Make sure they understand </a:t>
            </a:r>
          </a:p>
          <a:p>
            <a:pPr marL="0" indent="0">
              <a:buNone/>
            </a:pPr>
            <a:endParaRPr lang="en-US" dirty="0">
              <a:solidFill>
                <a:schemeClr val="bg2">
                  <a:lumMod val="25000"/>
                </a:schemeClr>
              </a:solidFill>
              <a:latin typeface="Verdana" panose="020B0604030504040204" pitchFamily="34" charset="0"/>
              <a:ea typeface="Verdana" panose="020B0604030504040204" pitchFamily="34" charset="0"/>
            </a:endParaRPr>
          </a:p>
          <a:p>
            <a:r>
              <a:rPr lang="en-US" dirty="0">
                <a:solidFill>
                  <a:schemeClr val="bg2">
                    <a:lumMod val="25000"/>
                  </a:schemeClr>
                </a:solidFill>
                <a:latin typeface="Verdana" panose="020B0604030504040204" pitchFamily="34" charset="0"/>
                <a:ea typeface="Verdana" panose="020B0604030504040204" pitchFamily="34" charset="0"/>
              </a:rPr>
              <a:t>Look at the pictures and talk about them</a:t>
            </a:r>
          </a:p>
          <a:p>
            <a:pPr marL="0" indent="0">
              <a:buNone/>
            </a:pPr>
            <a:endParaRPr lang="en-US" dirty="0">
              <a:solidFill>
                <a:schemeClr val="bg2">
                  <a:lumMod val="25000"/>
                </a:schemeClr>
              </a:solidFill>
              <a:latin typeface="Verdana" panose="020B0604030504040204" pitchFamily="34" charset="0"/>
              <a:ea typeface="Verdana" panose="020B0604030504040204" pitchFamily="34" charset="0"/>
            </a:endParaRPr>
          </a:p>
          <a:p>
            <a:r>
              <a:rPr lang="en-US" dirty="0">
                <a:solidFill>
                  <a:schemeClr val="bg2">
                    <a:lumMod val="25000"/>
                  </a:schemeClr>
                </a:solidFill>
                <a:latin typeface="Verdana" panose="020B0604030504040204" pitchFamily="34" charset="0"/>
                <a:ea typeface="Verdana" panose="020B0604030504040204" pitchFamily="34" charset="0"/>
              </a:rPr>
              <a:t>Have fun</a:t>
            </a:r>
          </a:p>
          <a:p>
            <a:endParaRPr lang="en-US" dirty="0">
              <a:latin typeface="Verdana" panose="020B0604030504040204" pitchFamily="34" charset="0"/>
              <a:ea typeface="Verdana" panose="020B0604030504040204" pitchFamily="34" charset="0"/>
            </a:endParaRPr>
          </a:p>
        </p:txBody>
      </p:sp>
      <p:pic>
        <p:nvPicPr>
          <p:cNvPr id="2052" name="Picture 4" descr="Storytime Prize judge Zoey Dixon ...">
            <a:extLst>
              <a:ext uri="{FF2B5EF4-FFF2-40B4-BE49-F238E27FC236}">
                <a16:creationId xmlns:a16="http://schemas.microsoft.com/office/drawing/2014/main" id="{F4F8B153-A0EB-461A-A898-FFCE31587D5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932148" y="3710361"/>
            <a:ext cx="4781944" cy="2677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3088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AAB8F0CB-088A-18EF-908B-EDC50725052F}"/>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1026" name="Picture 2" descr="Tips for reading with your child | BookTrust"/>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4946073" y="2382980"/>
            <a:ext cx="2230581" cy="1858128"/>
          </a:xfrm>
          <a:prstGeom prst="rect">
            <a:avLst/>
          </a:prstGeom>
          <a:noFill/>
          <a:extLst>
            <a:ext uri="{909E8E84-426E-40DD-AFC4-6F175D3DCCD1}">
              <a14:hiddenFill xmlns:a14="http://schemas.microsoft.com/office/drawing/2010/main">
                <a:solidFill>
                  <a:srgbClr val="FFFFFF"/>
                </a:solidFill>
              </a14:hiddenFill>
            </a:ext>
          </a:extLst>
        </p:spPr>
      </p:pic>
      <p:grpSp>
        <p:nvGrpSpPr>
          <p:cNvPr id="24" name="Group 23"/>
          <p:cNvGrpSpPr/>
          <p:nvPr/>
        </p:nvGrpSpPr>
        <p:grpSpPr>
          <a:xfrm>
            <a:off x="2191657" y="1183696"/>
            <a:ext cx="2754416" cy="1387969"/>
            <a:chOff x="2191657" y="1183696"/>
            <a:chExt cx="2754416" cy="1387969"/>
          </a:xfrm>
        </p:grpSpPr>
        <p:cxnSp>
          <p:nvCxnSpPr>
            <p:cNvPr id="4" name="Straight Arrow Connector 3"/>
            <p:cNvCxnSpPr/>
            <p:nvPr/>
          </p:nvCxnSpPr>
          <p:spPr>
            <a:xfrm flipH="1" flipV="1">
              <a:off x="3051959" y="1553028"/>
              <a:ext cx="1894114" cy="1018637"/>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191657" y="1183696"/>
              <a:ext cx="2191658" cy="369332"/>
            </a:xfrm>
            <a:prstGeom prst="rect">
              <a:avLst/>
            </a:prstGeom>
            <a:noFill/>
          </p:spPr>
          <p:txBody>
            <a:bodyPr wrap="square" rtlCol="0">
              <a:spAutoFit/>
            </a:bodyPr>
            <a:lstStyle/>
            <a:p>
              <a:r>
                <a:rPr lang="en-GB" dirty="0">
                  <a:solidFill>
                    <a:schemeClr val="bg2">
                      <a:lumMod val="25000"/>
                    </a:schemeClr>
                  </a:solidFill>
                </a:rPr>
                <a:t>Retell the story</a:t>
              </a:r>
            </a:p>
          </p:txBody>
        </p:sp>
      </p:grpSp>
      <p:grpSp>
        <p:nvGrpSpPr>
          <p:cNvPr id="25" name="Group 24"/>
          <p:cNvGrpSpPr/>
          <p:nvPr/>
        </p:nvGrpSpPr>
        <p:grpSpPr>
          <a:xfrm>
            <a:off x="477816" y="2708213"/>
            <a:ext cx="4399314" cy="646331"/>
            <a:chOff x="477816" y="2708213"/>
            <a:chExt cx="4399314" cy="646331"/>
          </a:xfrm>
        </p:grpSpPr>
        <p:cxnSp>
          <p:nvCxnSpPr>
            <p:cNvPr id="8" name="Straight Arrow Connector 7"/>
            <p:cNvCxnSpPr/>
            <p:nvPr/>
          </p:nvCxnSpPr>
          <p:spPr>
            <a:xfrm flipH="1" flipV="1">
              <a:off x="3120901" y="2940997"/>
              <a:ext cx="1756229" cy="180764"/>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77816" y="2708213"/>
              <a:ext cx="2608614" cy="646331"/>
            </a:xfrm>
            <a:prstGeom prst="rect">
              <a:avLst/>
            </a:prstGeom>
            <a:noFill/>
          </p:spPr>
          <p:txBody>
            <a:bodyPr wrap="square" rtlCol="0">
              <a:spAutoFit/>
            </a:bodyPr>
            <a:lstStyle/>
            <a:p>
              <a:r>
                <a:rPr lang="en-GB" dirty="0">
                  <a:solidFill>
                    <a:schemeClr val="bg2">
                      <a:lumMod val="25000"/>
                    </a:schemeClr>
                  </a:solidFill>
                </a:rPr>
                <a:t>Background knowledge</a:t>
              </a:r>
            </a:p>
            <a:p>
              <a:r>
                <a:rPr lang="en-GB" dirty="0">
                  <a:solidFill>
                    <a:schemeClr val="bg2">
                      <a:lumMod val="25000"/>
                    </a:schemeClr>
                  </a:solidFill>
                </a:rPr>
                <a:t>“This reminds me of…”</a:t>
              </a:r>
            </a:p>
          </p:txBody>
        </p:sp>
      </p:grpSp>
      <p:grpSp>
        <p:nvGrpSpPr>
          <p:cNvPr id="26" name="Group 25"/>
          <p:cNvGrpSpPr/>
          <p:nvPr/>
        </p:nvGrpSpPr>
        <p:grpSpPr>
          <a:xfrm>
            <a:off x="661637" y="4028904"/>
            <a:ext cx="4249965" cy="1860428"/>
            <a:chOff x="661637" y="4028904"/>
            <a:chExt cx="4249965" cy="1860428"/>
          </a:xfrm>
        </p:grpSpPr>
        <p:cxnSp>
          <p:nvCxnSpPr>
            <p:cNvPr id="11" name="Straight Arrow Connector 10"/>
            <p:cNvCxnSpPr/>
            <p:nvPr/>
          </p:nvCxnSpPr>
          <p:spPr>
            <a:xfrm flipH="1">
              <a:off x="3287486" y="4028904"/>
              <a:ext cx="1624116" cy="212204"/>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661637" y="4135006"/>
              <a:ext cx="2608614" cy="1754326"/>
            </a:xfrm>
            <a:prstGeom prst="rect">
              <a:avLst/>
            </a:prstGeom>
            <a:noFill/>
          </p:spPr>
          <p:txBody>
            <a:bodyPr wrap="square" rtlCol="0">
              <a:spAutoFit/>
            </a:bodyPr>
            <a:lstStyle/>
            <a:p>
              <a:r>
                <a:rPr lang="en-GB" dirty="0">
                  <a:solidFill>
                    <a:schemeClr val="bg2">
                      <a:lumMod val="25000"/>
                    </a:schemeClr>
                  </a:solidFill>
                </a:rPr>
                <a:t>Predicting</a:t>
              </a:r>
            </a:p>
            <a:p>
              <a:pPr marL="285750" indent="-285750">
                <a:buFontTx/>
                <a:buChar char="-"/>
              </a:pPr>
              <a:r>
                <a:rPr lang="en-GB" dirty="0">
                  <a:solidFill>
                    <a:schemeClr val="bg2">
                      <a:lumMod val="25000"/>
                    </a:schemeClr>
                  </a:solidFill>
                </a:rPr>
                <a:t>With picture books and chapter books</a:t>
              </a:r>
            </a:p>
            <a:p>
              <a:pPr marL="285750" indent="-285750">
                <a:buFontTx/>
                <a:buChar char="-"/>
              </a:pPr>
              <a:r>
                <a:rPr lang="en-GB" dirty="0">
                  <a:solidFill>
                    <a:schemeClr val="bg2">
                      <a:lumMod val="25000"/>
                    </a:schemeClr>
                  </a:solidFill>
                </a:rPr>
                <a:t>At the beginning of the story and throughout</a:t>
              </a:r>
            </a:p>
          </p:txBody>
        </p:sp>
      </p:grpSp>
      <p:grpSp>
        <p:nvGrpSpPr>
          <p:cNvPr id="27" name="Group 26"/>
          <p:cNvGrpSpPr/>
          <p:nvPr/>
        </p:nvGrpSpPr>
        <p:grpSpPr>
          <a:xfrm>
            <a:off x="4476998" y="4279312"/>
            <a:ext cx="3379520" cy="2293757"/>
            <a:chOff x="4476998" y="4279312"/>
            <a:chExt cx="3379520" cy="2293757"/>
          </a:xfrm>
        </p:grpSpPr>
        <p:sp>
          <p:nvSpPr>
            <p:cNvPr id="14" name="TextBox 13"/>
            <p:cNvSpPr txBox="1"/>
            <p:nvPr/>
          </p:nvSpPr>
          <p:spPr>
            <a:xfrm>
              <a:off x="4476998" y="4818743"/>
              <a:ext cx="3379520" cy="1754326"/>
            </a:xfrm>
            <a:prstGeom prst="rect">
              <a:avLst/>
            </a:prstGeom>
            <a:noFill/>
          </p:spPr>
          <p:txBody>
            <a:bodyPr wrap="square" rtlCol="0">
              <a:spAutoFit/>
            </a:bodyPr>
            <a:lstStyle/>
            <a:p>
              <a:r>
                <a:rPr lang="en-GB" dirty="0">
                  <a:solidFill>
                    <a:schemeClr val="bg2">
                      <a:lumMod val="25000"/>
                    </a:schemeClr>
                  </a:solidFill>
                </a:rPr>
                <a:t>Giving opinion</a:t>
              </a:r>
            </a:p>
            <a:p>
              <a:r>
                <a:rPr lang="en-GB" dirty="0">
                  <a:solidFill>
                    <a:schemeClr val="bg2">
                      <a:lumMod val="25000"/>
                    </a:schemeClr>
                  </a:solidFill>
                </a:rPr>
                <a:t>“What did you think about…?”</a:t>
              </a:r>
            </a:p>
            <a:p>
              <a:pPr marL="285750" indent="-285750">
                <a:buFontTx/>
                <a:buChar char="-"/>
              </a:pPr>
              <a:r>
                <a:rPr lang="en-GB" dirty="0">
                  <a:solidFill>
                    <a:schemeClr val="bg2">
                      <a:lumMod val="25000"/>
                    </a:schemeClr>
                  </a:solidFill>
                </a:rPr>
                <a:t>Books</a:t>
              </a:r>
            </a:p>
            <a:p>
              <a:pPr marL="285750" indent="-285750">
                <a:buFontTx/>
                <a:buChar char="-"/>
              </a:pPr>
              <a:r>
                <a:rPr lang="en-GB" dirty="0">
                  <a:solidFill>
                    <a:schemeClr val="bg2">
                      <a:lumMod val="25000"/>
                    </a:schemeClr>
                  </a:solidFill>
                </a:rPr>
                <a:t>Characters</a:t>
              </a:r>
            </a:p>
            <a:p>
              <a:pPr marL="285750" indent="-285750">
                <a:buFontTx/>
                <a:buChar char="-"/>
              </a:pPr>
              <a:r>
                <a:rPr lang="en-GB" dirty="0">
                  <a:solidFill>
                    <a:schemeClr val="bg2">
                      <a:lumMod val="25000"/>
                    </a:schemeClr>
                  </a:solidFill>
                </a:rPr>
                <a:t>Places </a:t>
              </a:r>
            </a:p>
            <a:p>
              <a:pPr marL="285750" indent="-285750">
                <a:buFontTx/>
                <a:buChar char="-"/>
              </a:pPr>
              <a:r>
                <a:rPr lang="en-GB" dirty="0">
                  <a:solidFill>
                    <a:schemeClr val="bg2">
                      <a:lumMod val="25000"/>
                    </a:schemeClr>
                  </a:solidFill>
                </a:rPr>
                <a:t>Decisions </a:t>
              </a:r>
            </a:p>
          </p:txBody>
        </p:sp>
        <p:cxnSp>
          <p:nvCxnSpPr>
            <p:cNvPr id="15" name="Straight Arrow Connector 14"/>
            <p:cNvCxnSpPr/>
            <p:nvPr/>
          </p:nvCxnSpPr>
          <p:spPr>
            <a:xfrm>
              <a:off x="5587153" y="4279312"/>
              <a:ext cx="847" cy="539431"/>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7176654" y="2376360"/>
            <a:ext cx="2780146" cy="1477328"/>
            <a:chOff x="7176654" y="2376360"/>
            <a:chExt cx="2780146" cy="1477328"/>
          </a:xfrm>
        </p:grpSpPr>
        <p:cxnSp>
          <p:nvCxnSpPr>
            <p:cNvPr id="17" name="Straight Arrow Connector 16"/>
            <p:cNvCxnSpPr/>
            <p:nvPr/>
          </p:nvCxnSpPr>
          <p:spPr>
            <a:xfrm flipV="1">
              <a:off x="7176654" y="2830286"/>
              <a:ext cx="483260" cy="711200"/>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659914" y="2376360"/>
              <a:ext cx="2296886" cy="1477328"/>
            </a:xfrm>
            <a:prstGeom prst="rect">
              <a:avLst/>
            </a:prstGeom>
            <a:noFill/>
          </p:spPr>
          <p:txBody>
            <a:bodyPr wrap="square" rtlCol="0">
              <a:spAutoFit/>
            </a:bodyPr>
            <a:lstStyle/>
            <a:p>
              <a:r>
                <a:rPr lang="en-GB" dirty="0">
                  <a:solidFill>
                    <a:schemeClr val="bg2">
                      <a:lumMod val="25000"/>
                    </a:schemeClr>
                  </a:solidFill>
                </a:rPr>
                <a:t>Compare to other stories you have read: </a:t>
              </a:r>
            </a:p>
            <a:p>
              <a:r>
                <a:rPr lang="en-GB" dirty="0">
                  <a:solidFill>
                    <a:schemeClr val="bg2">
                      <a:lumMod val="25000"/>
                    </a:schemeClr>
                  </a:solidFill>
                </a:rPr>
                <a:t>“Does this remind you of anything?”</a:t>
              </a:r>
            </a:p>
          </p:txBody>
        </p:sp>
      </p:grpSp>
      <p:sp>
        <p:nvSpPr>
          <p:cNvPr id="19" name="Title 1">
            <a:extLst>
              <a:ext uri="{FF2B5EF4-FFF2-40B4-BE49-F238E27FC236}">
                <a16:creationId xmlns:a16="http://schemas.microsoft.com/office/drawing/2014/main" id="{714ADE8D-D604-4C18-80DF-7D9996F25D65}"/>
              </a:ext>
            </a:extLst>
          </p:cNvPr>
          <p:cNvSpPr txBox="1">
            <a:spLocks/>
          </p:cNvSpPr>
          <p:nvPr/>
        </p:nvSpPr>
        <p:spPr>
          <a:xfrm>
            <a:off x="118511" y="148215"/>
            <a:ext cx="9517238" cy="164090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Things you might do when reading together:</a:t>
            </a:r>
            <a:endParaRPr lang="en-GB" dirty="0"/>
          </a:p>
        </p:txBody>
      </p:sp>
    </p:spTree>
    <p:extLst>
      <p:ext uri="{BB962C8B-B14F-4D97-AF65-F5344CB8AC3E}">
        <p14:creationId xmlns:p14="http://schemas.microsoft.com/office/powerpoint/2010/main" val="6980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771" y="270116"/>
            <a:ext cx="8596668" cy="1616897"/>
          </a:xfrm>
        </p:spPr>
        <p:txBody>
          <a:bodyPr/>
          <a:lstStyle/>
          <a:p>
            <a:r>
              <a:rPr lang="en-US" dirty="0"/>
              <a:t>Beaumont Leys Library Service </a:t>
            </a:r>
            <a:endParaRPr lang="en-GB" dirty="0"/>
          </a:p>
        </p:txBody>
      </p:sp>
      <p:pic>
        <p:nvPicPr>
          <p:cNvPr id="2050" name="Picture 2" descr="Beaumont Leys Library | The Spark Arts for Children"/>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2372900" y="4231969"/>
            <a:ext cx="2327761" cy="23277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Logo&#10;&#10;Description automatically generated">
            <a:extLst>
              <a:ext uri="{FF2B5EF4-FFF2-40B4-BE49-F238E27FC236}">
                <a16:creationId xmlns:a16="http://schemas.microsoft.com/office/drawing/2014/main" id="{40551647-1813-851A-84AC-519DEC380565}"/>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4" name="Picture 3"/>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67782" y="276887"/>
            <a:ext cx="3964642" cy="37428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5462231" y="4231970"/>
            <a:ext cx="5354471" cy="1654254"/>
          </a:xfrm>
          <a:prstGeom prst="rect">
            <a:avLst/>
          </a:prstGeom>
        </p:spPr>
      </p:pic>
      <p:sp>
        <p:nvSpPr>
          <p:cNvPr id="7" name="Rectangle 6"/>
          <p:cNvSpPr/>
          <p:nvPr/>
        </p:nvSpPr>
        <p:spPr>
          <a:xfrm>
            <a:off x="5673369" y="6098463"/>
            <a:ext cx="3103418" cy="400110"/>
          </a:xfrm>
          <a:prstGeom prst="rect">
            <a:avLst/>
          </a:prstGeom>
          <a:ln w="28575">
            <a:solidFill>
              <a:schemeClr val="tx1"/>
            </a:solidFill>
          </a:ln>
        </p:spPr>
        <p:txBody>
          <a:bodyPr wrap="square">
            <a:spAutoFit/>
          </a:bodyPr>
          <a:lstStyle/>
          <a:p>
            <a:r>
              <a:rPr lang="en-US" sz="2000" dirty="0">
                <a:solidFill>
                  <a:srgbClr val="222222"/>
                </a:solidFill>
                <a:latin typeface="Noto Sans"/>
              </a:rPr>
              <a:t>Contact: 0116 299 5460</a:t>
            </a:r>
            <a:endParaRPr lang="en-GB" sz="2000" dirty="0"/>
          </a:p>
        </p:txBody>
      </p:sp>
      <p:sp>
        <p:nvSpPr>
          <p:cNvPr id="11" name="Content Placeholder 2"/>
          <p:cNvSpPr txBox="1">
            <a:spLocks/>
          </p:cNvSpPr>
          <p:nvPr/>
        </p:nvSpPr>
        <p:spPr>
          <a:xfrm>
            <a:off x="381771" y="1321072"/>
            <a:ext cx="6914957" cy="38807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dirty="0"/>
              <a:t>Visit the local library together, it a great way to keep your children busy and best of all it costs nothing!</a:t>
            </a:r>
          </a:p>
          <a:p>
            <a:r>
              <a:rPr lang="en-US" dirty="0"/>
              <a:t>You will have fun and also be able to meet other families.</a:t>
            </a:r>
          </a:p>
          <a:p>
            <a:r>
              <a:rPr lang="en-US" dirty="0"/>
              <a:t>You can share stories and spend as long as you want in the library. </a:t>
            </a:r>
          </a:p>
          <a:p>
            <a:r>
              <a:rPr lang="en-US" dirty="0"/>
              <a:t>You can choose new books to borrow and take home.</a:t>
            </a:r>
          </a:p>
          <a:p>
            <a:r>
              <a:rPr lang="en-US" dirty="0"/>
              <a:t>Also look out for and ask about events or regular classes that you can join in with. </a:t>
            </a:r>
          </a:p>
        </p:txBody>
      </p:sp>
      <p:pic>
        <p:nvPicPr>
          <p:cNvPr id="10" name="Picture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978994" y="5802407"/>
            <a:ext cx="929721" cy="845893"/>
          </a:xfrm>
          <a:prstGeom prst="rect">
            <a:avLst/>
          </a:prstGeom>
        </p:spPr>
      </p:pic>
    </p:spTree>
    <p:extLst>
      <p:ext uri="{BB962C8B-B14F-4D97-AF65-F5344CB8AC3E}">
        <p14:creationId xmlns:p14="http://schemas.microsoft.com/office/powerpoint/2010/main" val="835818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9093" y="229772"/>
            <a:ext cx="8596668" cy="1320800"/>
          </a:xfrm>
        </p:spPr>
        <p:txBody>
          <a:bodyPr/>
          <a:lstStyle/>
          <a:p>
            <a:r>
              <a:rPr lang="en-GB" dirty="0"/>
              <a:t>How you can help at home</a:t>
            </a:r>
          </a:p>
        </p:txBody>
      </p:sp>
      <p:sp>
        <p:nvSpPr>
          <p:cNvPr id="3" name="Content Placeholder 2"/>
          <p:cNvSpPr>
            <a:spLocks noGrp="1"/>
          </p:cNvSpPr>
          <p:nvPr>
            <p:ph idx="1"/>
          </p:nvPr>
        </p:nvSpPr>
        <p:spPr>
          <a:xfrm>
            <a:off x="305153" y="1930400"/>
            <a:ext cx="8915400" cy="3777622"/>
          </a:xfrm>
        </p:spPr>
        <p:txBody>
          <a:bodyPr vert="horz" lIns="91440" tIns="45720" rIns="91440" bIns="45720" rtlCol="0" anchor="t">
            <a:normAutofit/>
          </a:bodyPr>
          <a:lstStyle/>
          <a:p>
            <a:r>
              <a:rPr lang="en-GB" dirty="0"/>
              <a:t>Read LOTS! Share stories wherever and whenever possible!</a:t>
            </a:r>
          </a:p>
          <a:p>
            <a:r>
              <a:rPr lang="en-GB" dirty="0"/>
              <a:t>Talk to your children and talk out loud!</a:t>
            </a:r>
          </a:p>
          <a:p>
            <a:r>
              <a:rPr lang="en-GB" dirty="0"/>
              <a:t>Listen to your children and support the correct speech sounds (parroting)</a:t>
            </a:r>
          </a:p>
          <a:p>
            <a:r>
              <a:rPr lang="en-GB" dirty="0"/>
              <a:t>Phonics games and online games can help here are a list we think are useful. </a:t>
            </a:r>
          </a:p>
          <a:p>
            <a:r>
              <a:rPr lang="en-US" dirty="0"/>
              <a:t>Read environmental print </a:t>
            </a:r>
            <a:r>
              <a:rPr lang="en-US" dirty="0" err="1"/>
              <a:t>e.g</a:t>
            </a:r>
            <a:r>
              <a:rPr lang="en-US" dirty="0"/>
              <a:t> shop names</a:t>
            </a:r>
            <a:endParaRPr lang="en-GB" dirty="0"/>
          </a:p>
          <a:p>
            <a:r>
              <a:rPr lang="en-GB" dirty="0"/>
              <a:t>Sing nursery rhymes and songs </a:t>
            </a:r>
            <a:endParaRPr lang="en-US" dirty="0"/>
          </a:p>
          <a:p>
            <a:r>
              <a:rPr lang="en-GB" dirty="0"/>
              <a:t>Use puppets, soft toys or figures to make your own stories</a:t>
            </a:r>
          </a:p>
          <a:p>
            <a:pPr marL="0" indent="0">
              <a:buNone/>
            </a:pPr>
            <a:endParaRPr lang="en-GB" dirty="0"/>
          </a:p>
          <a:p>
            <a:endParaRPr lang="en-GB" dirty="0"/>
          </a:p>
          <a:p>
            <a:endParaRPr lang="en-GB" dirty="0"/>
          </a:p>
          <a:p>
            <a:endParaRPr lang="en-GB" dirty="0"/>
          </a:p>
          <a:p>
            <a:pPr marL="0" indent="0">
              <a:buNone/>
            </a:pPr>
            <a:endParaRPr lang="en-GB" dirty="0"/>
          </a:p>
        </p:txBody>
      </p:sp>
      <p:pic>
        <p:nvPicPr>
          <p:cNvPr id="6" name="Picture 5" descr="Logo&#10;&#10;Description automatically generated">
            <a:extLst>
              <a:ext uri="{FF2B5EF4-FFF2-40B4-BE49-F238E27FC236}">
                <a16:creationId xmlns:a16="http://schemas.microsoft.com/office/drawing/2014/main" id="{96EBFDC9-EEE0-DEBB-B220-79E2BE8A86CC}"/>
              </a:ext>
            </a:extLst>
          </p:cNvPr>
          <p:cNvPicPr>
            <a:picLocks noChangeAspect="1"/>
          </p:cNvPicPr>
          <p:nvPr/>
        </p:nvPicPr>
        <p:blipFill>
          <a:blip r:embed="rId2" cstate="screen">
            <a:extLst>
              <a:ext uri="{BEBA8EAE-BF5A-486C-A8C5-ECC9F3942E4B}">
                <a14:imgProps xmlns:a14="http://schemas.microsoft.com/office/drawing/2010/main">
                  <a14:imgLayer r:embed="rId3">
                    <a14:imgEffect>
                      <a14:backgroundRemoval t="1754" b="96491" l="509" r="98219"/>
                    </a14:imgEffect>
                  </a14:imgLayer>
                </a14:imgProps>
              </a:ext>
              <a:ext uri="{28A0092B-C50C-407E-A947-70E740481C1C}">
                <a14:useLocalDpi xmlns:a14="http://schemas.microsoft.com/office/drawing/2010/main"/>
              </a:ext>
            </a:extLst>
          </a:blip>
          <a:stretch>
            <a:fillRect/>
          </a:stretch>
        </p:blipFill>
        <p:spPr>
          <a:xfrm>
            <a:off x="305153" y="5741047"/>
            <a:ext cx="1093940" cy="1114945"/>
          </a:xfrm>
          <a:prstGeom prst="rect">
            <a:avLst/>
          </a:prstGeom>
        </p:spPr>
      </p:pic>
      <p:pic>
        <p:nvPicPr>
          <p:cNvPr id="3076" name="Picture 4" descr="House Clipart Vector Art, Icons, and ...">
            <a:extLst>
              <a:ext uri="{FF2B5EF4-FFF2-40B4-BE49-F238E27FC236}">
                <a16:creationId xmlns:a16="http://schemas.microsoft.com/office/drawing/2014/main" id="{15648F91-4296-43D7-929A-52632C0B8CB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141135" y="3493502"/>
            <a:ext cx="3429870" cy="2895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454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B1F204E-03BA-D60A-CC69-2322759944F8}"/>
              </a:ext>
            </a:extLst>
          </p:cNvPr>
          <p:cNvSpPr txBox="1"/>
          <p:nvPr/>
        </p:nvSpPr>
        <p:spPr>
          <a:xfrm>
            <a:off x="2047874" y="857250"/>
            <a:ext cx="9667875"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u="sng"/>
              <a:t>ICT websites to support literacy</a:t>
            </a:r>
            <a:endParaRPr lang="en-US" u="sng"/>
          </a:p>
          <a:p>
            <a:endParaRPr lang="en-US"/>
          </a:p>
          <a:p>
            <a:r>
              <a:rPr lang="en-US">
                <a:ea typeface="+mn-lt"/>
                <a:cs typeface="+mn-lt"/>
                <a:hlinkClick r:id="rId2"/>
              </a:rPr>
              <a:t>https://www.phonicsplay.co.uk</a:t>
            </a:r>
          </a:p>
          <a:p>
            <a:r>
              <a:rPr lang="en-US"/>
              <a:t>                                                                                                           </a:t>
            </a:r>
          </a:p>
          <a:p>
            <a:r>
              <a:rPr lang="en-US">
                <a:ea typeface="+mn-lt"/>
                <a:cs typeface="+mn-lt"/>
                <a:hlinkClick r:id="rId3"/>
              </a:rPr>
              <a:t>https://www.teachyourmonster.org/</a:t>
            </a:r>
            <a:endParaRPr lang="en-US">
              <a:ea typeface="+mn-lt"/>
              <a:cs typeface="+mn-lt"/>
            </a:endParaRPr>
          </a:p>
          <a:p>
            <a:endParaRPr lang="en-US"/>
          </a:p>
          <a:p>
            <a:r>
              <a:rPr lang="en-US">
                <a:ea typeface="+mn-lt"/>
                <a:cs typeface="+mn-lt"/>
                <a:hlinkClick r:id="rId4"/>
              </a:rPr>
              <a:t>https://www.topmarks.co.uk/english-games</a:t>
            </a:r>
            <a:endParaRPr lang="en-US"/>
          </a:p>
          <a:p>
            <a:endParaRPr lang="en-US"/>
          </a:p>
          <a:p>
            <a:r>
              <a:rPr lang="en-US">
                <a:ea typeface="+mn-lt"/>
                <a:cs typeface="+mn-lt"/>
                <a:hlinkClick r:id="rId5"/>
              </a:rPr>
              <a:t>https://www.phonicsbloom.com/uk/game/list/phonics-games</a:t>
            </a:r>
            <a:endParaRPr lang="en-US"/>
          </a:p>
          <a:p>
            <a:endParaRPr lang="en-US"/>
          </a:p>
          <a:p>
            <a:endParaRPr lang="en-US"/>
          </a:p>
          <a:p>
            <a:endParaRPr lang="en-US"/>
          </a:p>
          <a:p>
            <a:endParaRPr lang="en-US"/>
          </a:p>
        </p:txBody>
      </p:sp>
    </p:spTree>
    <p:extLst>
      <p:ext uri="{BB962C8B-B14F-4D97-AF65-F5344CB8AC3E}">
        <p14:creationId xmlns:p14="http://schemas.microsoft.com/office/powerpoint/2010/main" val="1812224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75828" y="4941168"/>
            <a:ext cx="8499479"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2: </a:t>
            </a:r>
            <a:r>
              <a:rPr lang="en-US" sz="2800" dirty="0">
                <a:solidFill>
                  <a:schemeClr val="bg1"/>
                </a:solidFill>
              </a:rPr>
              <a:t>Phonics and Early Reading</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8208912" cy="68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
        <p:nvSpPr>
          <p:cNvPr id="5"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75828" y="5763434"/>
            <a:ext cx="8499479"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err="1">
                <a:solidFill>
                  <a:schemeClr val="bg1"/>
                </a:solidFill>
              </a:rPr>
              <a:t>Mrs</a:t>
            </a:r>
            <a:r>
              <a:rPr lang="en-US" sz="2800" b="1" dirty="0">
                <a:solidFill>
                  <a:schemeClr val="bg1"/>
                </a:solidFill>
              </a:rPr>
              <a:t> Winfield – English Lead</a:t>
            </a:r>
            <a:endParaRPr lang="en-US" sz="2800" dirty="0">
              <a:solidFill>
                <a:schemeClr val="bg1"/>
              </a:solidFill>
            </a:endParaRPr>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63840" y="188640"/>
            <a:ext cx="7716646" cy="3312368"/>
          </a:xfrm>
          <a:prstGeom prst="rect">
            <a:avLst/>
          </a:prstGeom>
        </p:spPr>
      </p:pic>
      <p:sp>
        <p:nvSpPr>
          <p:cNvPr id="6" name="Title 2">
            <a:extLst>
              <a:ext uri="{FF2B5EF4-FFF2-40B4-BE49-F238E27FC236}">
                <a16:creationId xmlns:a16="http://schemas.microsoft.com/office/drawing/2014/main" id="{38273A1B-C1FF-4D2D-986E-CF8CC93F2A01}"/>
              </a:ext>
            </a:extLst>
          </p:cNvPr>
          <p:cNvSpPr txBox="1">
            <a:spLocks/>
          </p:cNvSpPr>
          <p:nvPr/>
        </p:nvSpPr>
        <p:spPr>
          <a:xfrm>
            <a:off x="-632704" y="4365104"/>
            <a:ext cx="9793088" cy="115212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dirty="0"/>
              <a:t>H</a:t>
            </a:r>
            <a:r>
              <a:rPr lang="en-GB" dirty="0"/>
              <a:t>ow we teach reading at </a:t>
            </a:r>
          </a:p>
          <a:p>
            <a:pPr algn="ctr"/>
            <a:r>
              <a:rPr lang="en-GB" dirty="0"/>
              <a:t>Barley Croft Primary School</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A6EAF36-1C4D-2840-A444-995DE43561D5}"/>
              </a:ext>
            </a:extLst>
          </p:cNvPr>
          <p:cNvSpPr>
            <a:spLocks noGrp="1"/>
          </p:cNvSpPr>
          <p:nvPr>
            <p:ph type="title" idx="4294967295"/>
          </p:nvPr>
        </p:nvSpPr>
        <p:spPr>
          <a:xfrm>
            <a:off x="-721387" y="188640"/>
            <a:ext cx="11665296" cy="864096"/>
          </a:xfrm>
          <a:prstGeom prst="rect">
            <a:avLst/>
          </a:prstGeom>
        </p:spPr>
        <p:txBody>
          <a:bodyPr/>
          <a:lstStyle/>
          <a:p>
            <a:pPr algn="ctr"/>
            <a:r>
              <a:rPr lang="en-US" sz="4000" b="1" dirty="0">
                <a:solidFill>
                  <a:schemeClr val="accent1"/>
                </a:solidFill>
              </a:rPr>
              <a:t>Phonics is:</a:t>
            </a:r>
          </a:p>
        </p:txBody>
      </p:sp>
      <p:pic>
        <p:nvPicPr>
          <p:cNvPr id="7" name="Picture 6">
            <a:extLst>
              <a:ext uri="{FF2B5EF4-FFF2-40B4-BE49-F238E27FC236}">
                <a16:creationId xmlns:a16="http://schemas.microsoft.com/office/drawing/2014/main" id="{11B7ACAC-F239-4E11-978F-D585C50928CB}"/>
              </a:ext>
            </a:extLst>
          </p:cNvPr>
          <p:cNvPicPr>
            <a:picLocks noChangeAspect="1"/>
          </p:cNvPicPr>
          <p:nvPr/>
        </p:nvPicPr>
        <p:blipFill>
          <a:blip r:embed="rId3"/>
          <a:stretch>
            <a:fillRect/>
          </a:stretch>
        </p:blipFill>
        <p:spPr>
          <a:xfrm>
            <a:off x="464989" y="863124"/>
            <a:ext cx="7820266" cy="4363796"/>
          </a:xfrm>
          <a:prstGeom prst="rect">
            <a:avLst/>
          </a:prstGeom>
        </p:spPr>
      </p:pic>
      <p:sp>
        <p:nvSpPr>
          <p:cNvPr id="8" name="Title 2">
            <a:extLst>
              <a:ext uri="{FF2B5EF4-FFF2-40B4-BE49-F238E27FC236}">
                <a16:creationId xmlns:a16="http://schemas.microsoft.com/office/drawing/2014/main" id="{0CD164C9-8C87-4A95-81DE-83B69B3B62DA}"/>
              </a:ext>
            </a:extLst>
          </p:cNvPr>
          <p:cNvSpPr txBox="1">
            <a:spLocks/>
          </p:cNvSpPr>
          <p:nvPr/>
        </p:nvSpPr>
        <p:spPr>
          <a:xfrm>
            <a:off x="788865" y="5705872"/>
            <a:ext cx="9793088" cy="115212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Little Wandle Letters and Sounds Revised</a:t>
            </a:r>
            <a:endParaRPr lang="en-GB" dirty="0"/>
          </a:p>
        </p:txBody>
      </p:sp>
      <p:sp>
        <p:nvSpPr>
          <p:cNvPr id="9" name="Text Placeholder 1">
            <a:extLst>
              <a:ext uri="{FF2B5EF4-FFF2-40B4-BE49-F238E27FC236}">
                <a16:creationId xmlns:a16="http://schemas.microsoft.com/office/drawing/2014/main" id="{485E9EE3-CD3C-4B3E-8C09-8BC14799329F}"/>
              </a:ext>
            </a:extLst>
          </p:cNvPr>
          <p:cNvSpPr>
            <a:spLocks noGrp="1"/>
          </p:cNvSpPr>
          <p:nvPr>
            <p:ph type="body" sz="quarter" idx="10"/>
          </p:nvPr>
        </p:nvSpPr>
        <p:spPr>
          <a:xfrm>
            <a:off x="9003323" y="1075670"/>
            <a:ext cx="2827606" cy="4151250"/>
          </a:xfrm>
        </p:spPr>
        <p:txBody>
          <a:bodyPr lIns="91440" tIns="45720" rIns="91440" bIns="45720" anchor="ctr" anchorCtr="0">
            <a:normAutofit/>
          </a:bodyPr>
          <a:lstStyle/>
          <a:p>
            <a:pPr marL="0" indent="0">
              <a:lnSpc>
                <a:spcPct val="100000"/>
              </a:lnSpc>
              <a:buNone/>
            </a:pPr>
            <a:r>
              <a:rPr lang="en-GB" sz="2400" dirty="0">
                <a:solidFill>
                  <a:schemeClr val="tx1"/>
                </a:solidFill>
              </a:rPr>
              <a:t>Our school has chosen </a:t>
            </a:r>
            <a:br>
              <a:rPr lang="en-GB" sz="2400" dirty="0">
                <a:solidFill>
                  <a:schemeClr val="tx1"/>
                </a:solidFill>
              </a:rPr>
            </a:br>
            <a:r>
              <a:rPr lang="en-GB" sz="2400" i="1" dirty="0">
                <a:solidFill>
                  <a:schemeClr val="tx1"/>
                </a:solidFill>
              </a:rPr>
              <a:t>Little </a:t>
            </a:r>
            <a:r>
              <a:rPr lang="en-GB" sz="2400" i="1" dirty="0" err="1">
                <a:solidFill>
                  <a:schemeClr val="tx1"/>
                </a:solidFill>
              </a:rPr>
              <a:t>Wandle</a:t>
            </a:r>
            <a:r>
              <a:rPr lang="en-GB" sz="2400" i="1" dirty="0">
                <a:solidFill>
                  <a:schemeClr val="tx1"/>
                </a:solidFill>
              </a:rPr>
              <a:t> Letters and Sounds Revised</a:t>
            </a:r>
            <a:r>
              <a:rPr lang="en-GB" sz="2400" dirty="0">
                <a:solidFill>
                  <a:schemeClr val="tx1"/>
                </a:solidFill>
              </a:rPr>
              <a:t> as our systematic, synthetic phonics (SSP) programme to teach early reading and spelling. </a:t>
            </a:r>
          </a:p>
        </p:txBody>
      </p:sp>
    </p:spTree>
    <p:extLst>
      <p:ext uri="{BB962C8B-B14F-4D97-AF65-F5344CB8AC3E}">
        <p14:creationId xmlns:p14="http://schemas.microsoft.com/office/powerpoint/2010/main" val="146655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a:xfrm>
            <a:off x="3982231" y="-210397"/>
            <a:ext cx="3051615" cy="1017842"/>
          </a:xfrm>
        </p:spPr>
        <p:txBody>
          <a:bodyPr/>
          <a:lstStyle/>
          <a:p>
            <a:r>
              <a:rPr lang="en-US" dirty="0"/>
              <a:t>Terminology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299835" y="1059153"/>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7484013" y="213219"/>
            <a:ext cx="4608512" cy="720080"/>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299835" y="1978645"/>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299835" y="4780044"/>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299835" y="289813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299835" y="5718824"/>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299835" y="3838228"/>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
        <p:nvSpPr>
          <p:cNvPr id="2" name="TextBox 1">
            <a:extLst>
              <a:ext uri="{FF2B5EF4-FFF2-40B4-BE49-F238E27FC236}">
                <a16:creationId xmlns:a16="http://schemas.microsoft.com/office/drawing/2014/main" id="{396084D8-C403-4F0D-883F-2B1666D05229}"/>
              </a:ext>
            </a:extLst>
          </p:cNvPr>
          <p:cNvSpPr txBox="1"/>
          <p:nvPr/>
        </p:nvSpPr>
        <p:spPr>
          <a:xfrm>
            <a:off x="5054991" y="1208379"/>
            <a:ext cx="6771525" cy="5139869"/>
          </a:xfrm>
          <a:prstGeom prst="rect">
            <a:avLst/>
          </a:prstGeom>
          <a:noFill/>
        </p:spPr>
        <p:txBody>
          <a:bodyPr wrap="square" rtlCol="0">
            <a:spAutoFit/>
          </a:bodyPr>
          <a:lstStyle/>
          <a:p>
            <a:pPr algn="ctr"/>
            <a:r>
              <a:rPr lang="en-US" dirty="0"/>
              <a:t>The pure sound you speak</a:t>
            </a:r>
          </a:p>
          <a:p>
            <a:pPr algn="ctr"/>
            <a:endParaRPr lang="en-US" dirty="0"/>
          </a:p>
          <a:p>
            <a:pPr algn="ctr"/>
            <a:endParaRPr lang="en-US" dirty="0"/>
          </a:p>
          <a:p>
            <a:pPr algn="ctr"/>
            <a:endParaRPr lang="en-US" sz="700" dirty="0"/>
          </a:p>
          <a:p>
            <a:pPr algn="ctr"/>
            <a:r>
              <a:rPr lang="en-US" dirty="0"/>
              <a:t>The written alphabet letter</a:t>
            </a:r>
          </a:p>
          <a:p>
            <a:pPr algn="ctr"/>
            <a:endParaRPr lang="en-US" dirty="0"/>
          </a:p>
          <a:p>
            <a:pPr algn="ctr"/>
            <a:endParaRPr lang="en-US" dirty="0"/>
          </a:p>
          <a:p>
            <a:pPr algn="ctr"/>
            <a:endParaRPr lang="en-US" sz="1000" dirty="0"/>
          </a:p>
          <a:p>
            <a:pPr algn="ctr"/>
            <a:r>
              <a:rPr lang="en-US" dirty="0"/>
              <a:t>2 letters that make 1 sound – </a:t>
            </a:r>
            <a:r>
              <a:rPr lang="en-US" dirty="0" err="1"/>
              <a:t>Sh</a:t>
            </a:r>
            <a:r>
              <a:rPr lang="en-US" dirty="0"/>
              <a:t>,   </a:t>
            </a:r>
            <a:r>
              <a:rPr lang="en-US" dirty="0" err="1"/>
              <a:t>ch</a:t>
            </a:r>
            <a:r>
              <a:rPr lang="en-US" dirty="0"/>
              <a:t>,   </a:t>
            </a:r>
            <a:r>
              <a:rPr lang="en-US" dirty="0" err="1"/>
              <a:t>th</a:t>
            </a:r>
            <a:r>
              <a:rPr lang="en-US" dirty="0"/>
              <a:t>   </a:t>
            </a:r>
            <a:r>
              <a:rPr lang="en-US" dirty="0" err="1"/>
              <a:t>etc</a:t>
            </a:r>
            <a:endParaRPr lang="en-US" dirty="0"/>
          </a:p>
          <a:p>
            <a:pPr algn="ctr"/>
            <a:endParaRPr lang="en-US" dirty="0"/>
          </a:p>
          <a:p>
            <a:pPr algn="ctr"/>
            <a:endParaRPr lang="en-US" dirty="0"/>
          </a:p>
          <a:p>
            <a:pPr algn="ctr"/>
            <a:endParaRPr lang="en-US" sz="500" dirty="0"/>
          </a:p>
          <a:p>
            <a:pPr algn="ctr"/>
            <a:r>
              <a:rPr lang="en-US" dirty="0"/>
              <a:t>3 letters that make one sound – </a:t>
            </a:r>
            <a:r>
              <a:rPr lang="en-US" dirty="0" err="1"/>
              <a:t>igh</a:t>
            </a:r>
            <a:r>
              <a:rPr lang="en-US" dirty="0"/>
              <a:t>,   air,   ear    </a:t>
            </a:r>
            <a:r>
              <a:rPr lang="en-US" dirty="0" err="1"/>
              <a:t>etc</a:t>
            </a:r>
            <a:endParaRPr lang="en-US" dirty="0"/>
          </a:p>
          <a:p>
            <a:pPr algn="ctr"/>
            <a:endParaRPr lang="en-US" dirty="0"/>
          </a:p>
          <a:p>
            <a:pPr algn="ctr"/>
            <a:endParaRPr lang="en-US" dirty="0"/>
          </a:p>
          <a:p>
            <a:pPr algn="ctr"/>
            <a:endParaRPr lang="en-US" sz="900" dirty="0"/>
          </a:p>
          <a:p>
            <a:pPr algn="ctr"/>
            <a:r>
              <a:rPr lang="en-US" dirty="0"/>
              <a:t>Putting the sounds together to say the word they make</a:t>
            </a:r>
          </a:p>
          <a:p>
            <a:pPr algn="ctr"/>
            <a:endParaRPr lang="en-US" dirty="0"/>
          </a:p>
          <a:p>
            <a:pPr algn="ctr"/>
            <a:endParaRPr lang="en-US" sz="500" dirty="0"/>
          </a:p>
          <a:p>
            <a:pPr algn="ctr"/>
            <a:endParaRPr lang="en-US" dirty="0"/>
          </a:p>
          <a:p>
            <a:pPr algn="ctr"/>
            <a:r>
              <a:rPr lang="en-US" dirty="0"/>
              <a:t>Saying the individual sounds in the word</a:t>
            </a:r>
            <a:endParaRPr lang="en-GB" dirty="0"/>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54E27310-85A0-411B-9FFC-333D87C79BE7}"/>
              </a:ext>
            </a:extLst>
          </p:cNvPr>
          <p:cNvSpPr txBox="1">
            <a:spLocks/>
          </p:cNvSpPr>
          <p:nvPr/>
        </p:nvSpPr>
        <p:spPr>
          <a:xfrm>
            <a:off x="4221382" y="267905"/>
            <a:ext cx="3909744" cy="1017842"/>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Learning to read </a:t>
            </a:r>
          </a:p>
        </p:txBody>
      </p:sp>
      <p:sp>
        <p:nvSpPr>
          <p:cNvPr id="3" name="TextBox 2">
            <a:extLst>
              <a:ext uri="{FF2B5EF4-FFF2-40B4-BE49-F238E27FC236}">
                <a16:creationId xmlns:a16="http://schemas.microsoft.com/office/drawing/2014/main" id="{537ECC7C-101E-4806-AB6A-79243C7CED30}"/>
              </a:ext>
            </a:extLst>
          </p:cNvPr>
          <p:cNvSpPr txBox="1"/>
          <p:nvPr/>
        </p:nvSpPr>
        <p:spPr>
          <a:xfrm>
            <a:off x="295422" y="1041009"/>
            <a:ext cx="10536701" cy="1200329"/>
          </a:xfrm>
          <a:prstGeom prst="rect">
            <a:avLst/>
          </a:prstGeom>
          <a:noFill/>
        </p:spPr>
        <p:txBody>
          <a:bodyPr wrap="square" rtlCol="0">
            <a:spAutoFit/>
          </a:bodyPr>
          <a:lstStyle/>
          <a:p>
            <a:pPr marL="285750" indent="-285750">
              <a:buFont typeface="Arial" panose="020B0604020202020204" pitchFamily="34" charset="0"/>
              <a:buChar char="•"/>
            </a:pPr>
            <a:r>
              <a:rPr lang="en-US" dirty="0"/>
              <a:t>Learn the phoneme sounds in phonics</a:t>
            </a:r>
          </a:p>
          <a:p>
            <a:pPr marL="285750" indent="-285750">
              <a:buFont typeface="Arial" panose="020B0604020202020204" pitchFamily="34" charset="0"/>
              <a:buChar char="•"/>
            </a:pPr>
            <a:r>
              <a:rPr lang="en-US" dirty="0"/>
              <a:t>Oral blending skills to hear the sounds and blend them together</a:t>
            </a:r>
          </a:p>
          <a:p>
            <a:pPr marL="285750" indent="-285750">
              <a:buFont typeface="Arial" panose="020B0604020202020204" pitchFamily="34" charset="0"/>
              <a:buChar char="•"/>
            </a:pPr>
            <a:r>
              <a:rPr lang="en-US" dirty="0"/>
              <a:t>Begin to say the sounds they see and blend them together independently</a:t>
            </a:r>
          </a:p>
          <a:p>
            <a:pPr marL="285750" indent="-285750">
              <a:buFont typeface="Arial" panose="020B0604020202020204" pitchFamily="34" charset="0"/>
              <a:buChar char="•"/>
            </a:pPr>
            <a:r>
              <a:rPr lang="en-US" dirty="0"/>
              <a:t>Begin to blend in their heads to just read the word – Helps to aid fluency </a:t>
            </a:r>
            <a:endParaRPr lang="en-GB" dirty="0"/>
          </a:p>
        </p:txBody>
      </p:sp>
      <p:pic>
        <p:nvPicPr>
          <p:cNvPr id="5" name="Picture 4">
            <a:extLst>
              <a:ext uri="{FF2B5EF4-FFF2-40B4-BE49-F238E27FC236}">
                <a16:creationId xmlns:a16="http://schemas.microsoft.com/office/drawing/2014/main" id="{752DABDE-C1D0-4839-B07F-DA153A629158}"/>
              </a:ext>
            </a:extLst>
          </p:cNvPr>
          <p:cNvPicPr>
            <a:picLocks noChangeAspect="1"/>
          </p:cNvPicPr>
          <p:nvPr/>
        </p:nvPicPr>
        <p:blipFill>
          <a:blip r:embed="rId2"/>
          <a:stretch>
            <a:fillRect/>
          </a:stretch>
        </p:blipFill>
        <p:spPr>
          <a:xfrm>
            <a:off x="171670" y="2671087"/>
            <a:ext cx="11848659" cy="1075003"/>
          </a:xfrm>
          <a:prstGeom prst="rect">
            <a:avLst/>
          </a:prstGeom>
        </p:spPr>
      </p:pic>
      <p:pic>
        <p:nvPicPr>
          <p:cNvPr id="7" name="Picture 6">
            <a:extLst>
              <a:ext uri="{FF2B5EF4-FFF2-40B4-BE49-F238E27FC236}">
                <a16:creationId xmlns:a16="http://schemas.microsoft.com/office/drawing/2014/main" id="{1BA45557-E3CF-4EE9-B7A2-4762E72EC097}"/>
              </a:ext>
            </a:extLst>
          </p:cNvPr>
          <p:cNvPicPr>
            <a:picLocks noChangeAspect="1"/>
          </p:cNvPicPr>
          <p:nvPr/>
        </p:nvPicPr>
        <p:blipFill>
          <a:blip r:embed="rId3"/>
          <a:stretch>
            <a:fillRect/>
          </a:stretch>
        </p:blipFill>
        <p:spPr>
          <a:xfrm>
            <a:off x="171670" y="3864076"/>
            <a:ext cx="11809505" cy="1445343"/>
          </a:xfrm>
          <a:prstGeom prst="rect">
            <a:avLst/>
          </a:prstGeom>
        </p:spPr>
      </p:pic>
    </p:spTree>
    <p:extLst>
      <p:ext uri="{BB962C8B-B14F-4D97-AF65-F5344CB8AC3E}">
        <p14:creationId xmlns:p14="http://schemas.microsoft.com/office/powerpoint/2010/main" val="1142533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normAutofit fontScale="90000"/>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hild writing on a piece of paper&#10;&#10;Description automatically generated with medium confidence">
            <a:extLst>
              <a:ext uri="{FF2B5EF4-FFF2-40B4-BE49-F238E27FC236}">
                <a16:creationId xmlns:a16="http://schemas.microsoft.com/office/drawing/2014/main" id="{D6DFDD0E-EB92-DD41-92A6-796144DC903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51984" y="1968267"/>
            <a:ext cx="5760639" cy="3909005"/>
          </a:xfrm>
          <a:prstGeom prst="roundRect">
            <a:avLst>
              <a:gd name="adj" fmla="val 4317"/>
            </a:avLst>
          </a:prstGeom>
        </p:spPr>
      </p:pic>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normAutofit lnSpcReduction="10000"/>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normAutofit fontScale="90000"/>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758"/>
          <a:stretch/>
        </p:blipFill>
        <p:spPr>
          <a:xfrm>
            <a:off x="7320136" y="1818287"/>
            <a:ext cx="4392488" cy="3909005"/>
          </a:xfrm>
          <a:prstGeom prst="roundRect">
            <a:avLst>
              <a:gd name="adj" fmla="val 5225"/>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normAutofit fontScale="90000"/>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dirty="0"/>
              <a:t>Supporting your child with phonics</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b="-4261"/>
          <a:stretch/>
        </p:blipFill>
        <p:spPr>
          <a:xfrm>
            <a:off x="4207904" y="2609304"/>
            <a:ext cx="3616288" cy="3556000"/>
          </a:xfrm>
          <a:prstGeom prst="rect">
            <a:avLst/>
          </a:prstGeom>
        </p:spPr>
      </p:pic>
      <p:pic>
        <p:nvPicPr>
          <p:cNvPr id="7" name="Picture 6" descr="Graphical user interface, application, Teams&#10;&#10;Description automatically generated">
            <a:hlinkClick r:id="rId7"/>
            <a:extLst>
              <a:ext uri="{FF2B5EF4-FFF2-40B4-BE49-F238E27FC236}">
                <a16:creationId xmlns:a16="http://schemas.microsoft.com/office/drawing/2014/main" id="{78A0AB10-488A-FF41-A046-589084451A8B}"/>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1"/>
          <a:stretch/>
        </p:blipFill>
        <p:spPr>
          <a:xfrm>
            <a:off x="7336631" y="1929002"/>
            <a:ext cx="4359498" cy="3909005"/>
          </a:xfrm>
          <a:prstGeom prst="roundRect">
            <a:avLst>
              <a:gd name="adj" fmla="val 3700"/>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a:xfrm>
            <a:off x="479376" y="58576"/>
            <a:ext cx="9793088" cy="1152128"/>
          </a:xfrm>
        </p:spPr>
        <p:txBody>
          <a:bodyPr/>
          <a:lstStyle/>
          <a:p>
            <a:r>
              <a:rPr lang="en-US" dirty="0"/>
              <a:t>The sharing book</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2">
            <a:extLst>
              <a:ext uri="{FF2B5EF4-FFF2-40B4-BE49-F238E27FC236}">
                <a16:creationId xmlns:a16="http://schemas.microsoft.com/office/drawing/2014/main" id="{0C2C5322-C816-CC44-B38C-334FC281CAFF}"/>
              </a:ext>
            </a:extLst>
          </p:cNvPr>
          <p:cNvSpPr txBox="1">
            <a:spLocks/>
          </p:cNvSpPr>
          <p:nvPr/>
        </p:nvSpPr>
        <p:spPr>
          <a:xfrm>
            <a:off x="479376" y="1412776"/>
            <a:ext cx="11305256" cy="511256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pPr marL="571500" indent="-571500">
              <a:lnSpc>
                <a:spcPct val="100000"/>
              </a:lnSpc>
              <a:buFont typeface="Arial" panose="020B0604020202020204" pitchFamily="34" charset="0"/>
              <a:buChar char="•"/>
            </a:pPr>
            <a:r>
              <a:rPr lang="en-US" sz="4400" dirty="0"/>
              <a:t>Chosen by the children</a:t>
            </a:r>
          </a:p>
          <a:p>
            <a:pPr marL="571500" indent="-571500">
              <a:lnSpc>
                <a:spcPct val="100000"/>
              </a:lnSpc>
              <a:buFont typeface="Arial" panose="020B0604020202020204" pitchFamily="34" charset="0"/>
              <a:buChar char="•"/>
            </a:pPr>
            <a:r>
              <a:rPr lang="en-US" sz="4400" dirty="0"/>
              <a:t>Borrowed from our school library</a:t>
            </a:r>
          </a:p>
          <a:p>
            <a:pPr marL="571500" indent="-571500">
              <a:lnSpc>
                <a:spcPct val="100000"/>
              </a:lnSpc>
              <a:buFont typeface="Arial" panose="020B0604020202020204" pitchFamily="34" charset="0"/>
              <a:buChar char="•"/>
            </a:pPr>
            <a:r>
              <a:rPr lang="en-US" sz="4400" dirty="0"/>
              <a:t>Changed weekly</a:t>
            </a:r>
          </a:p>
          <a:p>
            <a:pPr marL="571500" indent="-571500">
              <a:lnSpc>
                <a:spcPct val="100000"/>
              </a:lnSpc>
              <a:buFont typeface="Arial" panose="020B0604020202020204" pitchFamily="34" charset="0"/>
              <a:buChar char="•"/>
            </a:pPr>
            <a:r>
              <a:rPr lang="en-US" sz="4400" dirty="0"/>
              <a:t>Read </a:t>
            </a:r>
            <a:r>
              <a:rPr lang="en-US" sz="4400" u="sng" dirty="0"/>
              <a:t>to</a:t>
            </a:r>
            <a:r>
              <a:rPr lang="en-US" sz="4400" dirty="0"/>
              <a:t> the child – sharing the story together</a:t>
            </a:r>
          </a:p>
          <a:p>
            <a:pPr marL="571500" indent="-571500">
              <a:lnSpc>
                <a:spcPct val="100000"/>
              </a:lnSpc>
              <a:buFont typeface="Arial" panose="020B0604020202020204" pitchFamily="34" charset="0"/>
              <a:buChar char="•"/>
            </a:pPr>
            <a:r>
              <a:rPr lang="en-US" sz="4400" dirty="0"/>
              <a:t>A great opportunity to discuss the story – this can be done in your home language. </a:t>
            </a:r>
          </a:p>
          <a:p>
            <a:endParaRPr lang="en-US" dirty="0"/>
          </a:p>
        </p:txBody>
      </p:sp>
    </p:spTree>
    <p:extLst>
      <p:ext uri="{BB962C8B-B14F-4D97-AF65-F5344CB8AC3E}">
        <p14:creationId xmlns:p14="http://schemas.microsoft.com/office/powerpoint/2010/main" val="327850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a:xfrm>
            <a:off x="479376" y="58576"/>
            <a:ext cx="9793088" cy="1152128"/>
          </a:xfrm>
        </p:spPr>
        <p:txBody>
          <a:bodyPr/>
          <a:lstStyle/>
          <a:p>
            <a:r>
              <a:rPr lang="en-US" dirty="0"/>
              <a:t>EYFS &amp; KS1 library</a:t>
            </a:r>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400000">
            <a:off x="119580" y="1628556"/>
            <a:ext cx="4824536" cy="4681009"/>
          </a:xfrm>
          <a:prstGeom prst="rect">
            <a:avLst/>
          </a:prstGeom>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5400000">
            <a:off x="3816059" y="3692717"/>
            <a:ext cx="4320480" cy="4081079"/>
          </a:xfrm>
          <a:prstGeom prst="rect">
            <a:avLst/>
          </a:prstGeom>
        </p:spPr>
      </p:pic>
      <p:pic>
        <p:nvPicPr>
          <p:cNvPr id="5" name="Picture 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5400000">
            <a:off x="7693184" y="1738496"/>
            <a:ext cx="4608512" cy="4389120"/>
          </a:xfrm>
          <a:prstGeom prst="rect">
            <a:avLst/>
          </a:prstGeom>
        </p:spPr>
      </p:pic>
    </p:spTree>
    <p:extLst>
      <p:ext uri="{BB962C8B-B14F-4D97-AF65-F5344CB8AC3E}">
        <p14:creationId xmlns:p14="http://schemas.microsoft.com/office/powerpoint/2010/main" val="1647433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Images – Browse 448 Stock Photos ...">
            <a:extLst>
              <a:ext uri="{FF2B5EF4-FFF2-40B4-BE49-F238E27FC236}">
                <a16:creationId xmlns:a16="http://schemas.microsoft.com/office/drawing/2014/main" id="{08A091E7-AD06-49BF-B23F-CD80AC42922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1228" y="1496378"/>
            <a:ext cx="9457006" cy="352067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91077DCFA9F94CB3CCF18B9493B54C" ma:contentTypeVersion="23" ma:contentTypeDescription="Create a new document." ma:contentTypeScope="" ma:versionID="8e8111730a1c93432510fa918bbc6c22">
  <xsd:schema xmlns:xsd="http://www.w3.org/2001/XMLSchema" xmlns:xs="http://www.w3.org/2001/XMLSchema" xmlns:p="http://schemas.microsoft.com/office/2006/metadata/properties" xmlns:ns2="34bf0ba5-d5b6-4564-9c98-c451802672e3" xmlns:ns3="11360ed7-6a7f-4b69-a2fd-fafd5ff808ae" targetNamespace="http://schemas.microsoft.com/office/2006/metadata/properties" ma:root="true" ma:fieldsID="fd2deaec2c7785385671a875c3dd48ba" ns2:_="" ns3:_="">
    <xsd:import namespace="34bf0ba5-d5b6-4564-9c98-c451802672e3"/>
    <xsd:import namespace="11360ed7-6a7f-4b69-a2fd-fafd5ff808ae"/>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EventHashCode" minOccurs="0"/>
                <xsd:element ref="ns3:MediaServiceGenerationTime" minOccurs="0"/>
                <xsd:element ref="ns3:MediaServiceAutoKeyPoints" minOccurs="0"/>
                <xsd:element ref="ns3:MediaServiceKeyPoints"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bf0ba5-d5b6-4564-9c98-c451802672e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element name="TaxCatchAll" ma:index="22" nillable="true" ma:displayName="Taxonomy Catch All Column" ma:hidden="true" ma:list="{508852a5-7ecd-442a-97a5-637272819c85}" ma:internalName="TaxCatchAll" ma:showField="CatchAllData" ma:web="34bf0ba5-d5b6-4564-9c98-c451802672e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1360ed7-6a7f-4b69-a2fd-fafd5ff808a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b4e9bdaa-5bb2-47e7-84ff-94d6834bfea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34bf0ba5-d5b6-4564-9c98-c451802672e3">
      <UserInfo>
        <DisplayName>Kerry Lenton</DisplayName>
        <AccountId>2900</AccountId>
        <AccountType/>
      </UserInfo>
      <UserInfo>
        <DisplayName>Kaelen McAtee</DisplayName>
        <AccountId>92</AccountId>
        <AccountType/>
      </UserInfo>
    </SharedWithUsers>
    <TaxCatchAll xmlns="34bf0ba5-d5b6-4564-9c98-c451802672e3" xsi:nil="true"/>
    <lcf76f155ced4ddcb4097134ff3c332f xmlns="11360ed7-6a7f-4b69-a2fd-fafd5ff808ae">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A067FC-8CF8-4C78-BA53-881B7D5DEB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bf0ba5-d5b6-4564-9c98-c451802672e3"/>
    <ds:schemaRef ds:uri="11360ed7-6a7f-4b69-a2fd-fafd5ff808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ACFD322-AE4F-4828-AFF3-63090B4CD15D}">
  <ds:schemaRefs>
    <ds:schemaRef ds:uri="http://schemas.microsoft.com/office/2006/metadata/properties"/>
    <ds:schemaRef ds:uri="http://purl.org/dc/terms/"/>
    <ds:schemaRef ds:uri="34bf0ba5-d5b6-4564-9c98-c451802672e3"/>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11360ed7-6a7f-4b69-a2fd-fafd5ff808ae"/>
    <ds:schemaRef ds:uri="http://www.w3.org/XML/1998/namespace"/>
    <ds:schemaRef ds:uri="http://purl.org/dc/dcmitype/"/>
  </ds:schemaRefs>
</ds:datastoreItem>
</file>

<file path=customXml/itemProps3.xml><?xml version="1.0" encoding="utf-8"?>
<ds:datastoreItem xmlns:ds="http://schemas.openxmlformats.org/officeDocument/2006/customXml" ds:itemID="{14107738-F3F0-41C8-ADFC-919E4E6EDFC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4696</TotalTime>
  <Words>1589</Words>
  <Application>Microsoft Office PowerPoint</Application>
  <PresentationFormat>Widescreen</PresentationFormat>
  <Paragraphs>215</Paragraphs>
  <Slides>26</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Courier New</vt:lpstr>
      <vt:lpstr>Noto Sans</vt:lpstr>
      <vt:lpstr>Sassoon Infant Std</vt:lpstr>
      <vt:lpstr>Trebuchet MS</vt:lpstr>
      <vt:lpstr>Verdana</vt:lpstr>
      <vt:lpstr>Wingdings 3</vt:lpstr>
      <vt:lpstr>Facet</vt:lpstr>
      <vt:lpstr>Barley Croft Early Reading/Phonics Parent Workshop</vt:lpstr>
      <vt:lpstr>PowerPoint Presentation</vt:lpstr>
      <vt:lpstr>PowerPoint Presentation</vt:lpstr>
      <vt:lpstr>Encouraging a love of  reading</vt:lpstr>
      <vt:lpstr>Print is all around us…</vt:lpstr>
      <vt:lpstr>Story telling…</vt:lpstr>
      <vt:lpstr>Other ways to encourage story telling.</vt:lpstr>
      <vt:lpstr>Top tips when reading to your child</vt:lpstr>
      <vt:lpstr>PowerPoint Presentation</vt:lpstr>
      <vt:lpstr>Beaumont Leys Library Service </vt:lpstr>
      <vt:lpstr>How you can help at home</vt:lpstr>
      <vt:lpstr>PowerPoint Presentation</vt:lpstr>
      <vt:lpstr>PowerPoint Presentation</vt:lpstr>
      <vt:lpstr>Phonics is:</vt:lpstr>
      <vt:lpstr>Terminology </vt:lpstr>
      <vt:lpstr>PowerPoint Presentation</vt:lpstr>
      <vt:lpstr>We use assessment to match your child the right level of book</vt:lpstr>
      <vt:lpstr>Reading a book at the right level</vt:lpstr>
      <vt:lpstr>The most important thing you can do is read with your child</vt:lpstr>
      <vt:lpstr>Books going home</vt:lpstr>
      <vt:lpstr>Listening to your child read their phonics book</vt:lpstr>
      <vt:lpstr>Supporting your child with phonics</vt:lpstr>
      <vt:lpstr>Read to your child</vt:lpstr>
      <vt:lpstr>The sharing book</vt:lpstr>
      <vt:lpstr>EYFS &amp; KS1 library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Connolly</dc:creator>
  <cp:lastModifiedBy>Kaelen McAtee</cp:lastModifiedBy>
  <cp:revision>111</cp:revision>
  <dcterms:created xsi:type="dcterms:W3CDTF">2022-11-07T15:44:57Z</dcterms:created>
  <dcterms:modified xsi:type="dcterms:W3CDTF">2025-02-13T13:28:51Z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0x010100AD91077DCFA9F94CB3CCF18B9493B54C</vt:lpwstr>
  </property>
  <property fmtid="{D5CDD505-2E9C-101B-9397-08002B2CF9AE}" pid="3" name="MediaServiceImageTags">
    <vt:lpwstr/>
  </property>
</Properties>
</file>