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8" r:id="rId4"/>
    <p:sldId id="267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anham" userId="a0b9baef-9214-4b00-8966-ca6cd11dd7ca" providerId="ADAL" clId="{50381CCA-9089-4A6B-BD35-EDB41D2F9B1C}"/>
    <pc:docChg chg="custSel modSld">
      <pc:chgData name="James Canham" userId="a0b9baef-9214-4b00-8966-ca6cd11dd7ca" providerId="ADAL" clId="{50381CCA-9089-4A6B-BD35-EDB41D2F9B1C}" dt="2026-09-02T08:40:05.179" v="321" actId="13926"/>
      <pc:docMkLst>
        <pc:docMk/>
      </pc:docMkLst>
      <pc:sldChg chg="modSp mod">
        <pc:chgData name="James Canham" userId="a0b9baef-9214-4b00-8966-ca6cd11dd7ca" providerId="ADAL" clId="{50381CCA-9089-4A6B-BD35-EDB41D2F9B1C}" dt="2026-09-02T08:40:05.179" v="321" actId="13926"/>
        <pc:sldMkLst>
          <pc:docMk/>
          <pc:sldMk cId="1974646276" sldId="262"/>
        </pc:sldMkLst>
        <pc:graphicFrameChg chg="modGraphic">
          <ac:chgData name="James Canham" userId="a0b9baef-9214-4b00-8966-ca6cd11dd7ca" providerId="ADAL" clId="{50381CCA-9089-4A6B-BD35-EDB41D2F9B1C}" dt="2026-09-02T08:40:05.179" v="321" actId="13926"/>
          <ac:graphicFrameMkLst>
            <pc:docMk/>
            <pc:sldMk cId="1974646276" sldId="262"/>
            <ac:graphicFrameMk id="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318E1-927D-4351-9FA5-6A4DF9ADA1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F861B2-B9DA-4FB9-9BCC-BEFC51F28C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DBC34-953B-4A13-94CE-6AEDD1D21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17B76-140B-49CA-B10E-65C880329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66F9B-FDC9-4BFD-8609-B3531A2F2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18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D2003-84DB-485B-8F3B-708166151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610C7-2719-4448-B946-33499999CF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FF13B-7184-47D1-B262-5476CE4E7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61FA9F-BD17-4910-B5C7-4CE5A00F8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72A77-89A7-48F5-ADFB-3B5C8D21E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007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63A74-60A1-4473-8BB7-CCC98CB02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BD80E8-D33D-4213-A365-836E5C596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B4FD4-93CA-4470-807C-21E3AF71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21582-B1F0-4069-9790-FDC92EB87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7C494-23BD-4EBC-81AE-2C4470DDD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247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1EF5E-58BE-4CD8-B16C-FCDAB302B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20924-35F1-4088-803B-8E9590DF6C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DE159E-8C3B-4075-AAED-1C51C71DB6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A5320-2607-4601-BDF3-A78278ECA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FF72F2-A8F6-4087-8032-04128CC07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755050-548A-4FA5-8BE9-3BFDCBFE2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574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FDA6D-08FB-44F9-8449-AD656400C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D393A9-DEFA-462F-80D1-F2DF5FC2CE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D44C0F-7F8A-401B-8E4A-EBD0B1CA85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59333E-4D20-441C-AA9F-EA845D92FD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CE0794-A0E3-480D-A441-A6325FE3D0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5E8390-BD25-4DFB-9837-5F07C2612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A4EFC5-CE06-49A6-8FDA-C463E4DB5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5E9FD1-FCB6-409C-A71A-5C7BB99FD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698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860C7-2015-424E-8F1B-3CFF3521F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1EEE86-0109-44F0-B692-ABC17163A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A242BB-79A7-4BB9-B1A4-A82B5C202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2F2544-3B79-4874-88DE-37F9D63D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21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1E91D6-22DE-46A1-8D90-BD0D1FC7F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50066-7DD3-40A6-82D3-957CFA910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7D4D19-999F-4DE2-903A-C0CED89B04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394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C8451-116C-402D-B6CC-7C62A90BA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2ABF2-4F5C-4CA5-BF43-4785A33D7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6DE14-5FA4-4EC7-8E86-2424B165A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695DCE-B218-4363-BFD1-C8CFFBF8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3A63AB-EDE5-42BF-A46F-ECE210370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2EBF2-F4BC-4FF6-AE9D-47B46DFDC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484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7A0AC-7700-444E-A907-A41393DD7E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B821DC-C57E-49FD-B042-249D2A63A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CDF6BE-328A-413D-A0A4-4E6D5C2CD3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1944E-EB0D-4F8A-93F9-FF396494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A9576-3C85-4F2C-96F6-213957EC2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ADF38C-BF18-495B-8FEE-0350BE5A4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715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11C6-F5EB-40DF-A661-BE8AFFD1A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E6DAB8-97D8-4830-A86E-BC634CEEF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4ECB4-F8AE-4765-8C44-56457047C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35D9D3-C19F-4D58-BD33-3B1D1F8EB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F5DC38-2CF6-453D-9AB8-DF1D2F120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055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25899A-C800-44C8-97CE-9178754E8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E873BC-CF36-4BF0-9180-E56D55D698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7BF8D-EAFF-4A01-96AE-87209506A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C402FF-F6BD-419C-B48B-E223B5B0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CA8CC-D8A5-4925-B038-BE249DBA2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638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F9F959-AC81-4DA2-B9DB-5F4FF3A60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0F0E60-282E-4C88-819B-25E843F1F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79E37E-750C-4141-8A7E-5A420848C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FAB28-5537-4AAD-A866-E51F49466236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EB7CC-6DC1-4745-8583-B326F5900A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12AFC-68C8-4A51-80B5-AAD6494B83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EE22A-9732-47F4-9B51-07ABA5A3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7F2C56-4B99-4E7A-BC7F-E8B5E2E4DCDB}"/>
              </a:ext>
            </a:extLst>
          </p:cNvPr>
          <p:cNvSpPr txBox="1"/>
          <p:nvPr/>
        </p:nvSpPr>
        <p:spPr>
          <a:xfrm>
            <a:off x="749300" y="2506903"/>
            <a:ext cx="10693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/>
              <a:t>Barley Croft Primary School </a:t>
            </a:r>
          </a:p>
          <a:p>
            <a:pPr algn="ctr"/>
            <a:endParaRPr lang="en-US" sz="5400" dirty="0"/>
          </a:p>
          <a:p>
            <a:pPr algn="ctr"/>
            <a:r>
              <a:rPr lang="en-US" sz="5400" dirty="0"/>
              <a:t>Results and School Performance Summary (Attainment)</a:t>
            </a:r>
          </a:p>
          <a:p>
            <a:pPr algn="ctr"/>
            <a:r>
              <a:rPr lang="en-US" sz="5400" dirty="0"/>
              <a:t> </a:t>
            </a:r>
            <a:r>
              <a:rPr lang="en-GB" sz="5400" dirty="0"/>
              <a:t>for 2025/26, 2024/25, 2023/24</a:t>
            </a:r>
            <a:endParaRPr lang="en-US" sz="5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746AD0-9489-423C-B4A4-406D8FB75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600" y="103780"/>
            <a:ext cx="2336800" cy="237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24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87867" y="719666"/>
          <a:ext cx="11582713" cy="37485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404">
                  <a:extLst>
                    <a:ext uri="{9D8B030D-6E8A-4147-A177-3AD203B41FA5}">
                      <a16:colId xmlns:a16="http://schemas.microsoft.com/office/drawing/2014/main" val="1381683086"/>
                    </a:ext>
                  </a:extLst>
                </a:gridCol>
                <a:gridCol w="723840">
                  <a:extLst>
                    <a:ext uri="{9D8B030D-6E8A-4147-A177-3AD203B41FA5}">
                      <a16:colId xmlns:a16="http://schemas.microsoft.com/office/drawing/2014/main" val="907628033"/>
                    </a:ext>
                  </a:extLst>
                </a:gridCol>
                <a:gridCol w="606513">
                  <a:extLst>
                    <a:ext uri="{9D8B030D-6E8A-4147-A177-3AD203B41FA5}">
                      <a16:colId xmlns:a16="http://schemas.microsoft.com/office/drawing/2014/main" val="919013821"/>
                    </a:ext>
                  </a:extLst>
                </a:gridCol>
                <a:gridCol w="631784">
                  <a:extLst>
                    <a:ext uri="{9D8B030D-6E8A-4147-A177-3AD203B41FA5}">
                      <a16:colId xmlns:a16="http://schemas.microsoft.com/office/drawing/2014/main" val="1226850638"/>
                    </a:ext>
                  </a:extLst>
                </a:gridCol>
                <a:gridCol w="640209">
                  <a:extLst>
                    <a:ext uri="{9D8B030D-6E8A-4147-A177-3AD203B41FA5}">
                      <a16:colId xmlns:a16="http://schemas.microsoft.com/office/drawing/2014/main" val="1593072444"/>
                    </a:ext>
                  </a:extLst>
                </a:gridCol>
                <a:gridCol w="648632">
                  <a:extLst>
                    <a:ext uri="{9D8B030D-6E8A-4147-A177-3AD203B41FA5}">
                      <a16:colId xmlns:a16="http://schemas.microsoft.com/office/drawing/2014/main" val="4064789194"/>
                    </a:ext>
                  </a:extLst>
                </a:gridCol>
                <a:gridCol w="724445">
                  <a:extLst>
                    <a:ext uri="{9D8B030D-6E8A-4147-A177-3AD203B41FA5}">
                      <a16:colId xmlns:a16="http://schemas.microsoft.com/office/drawing/2014/main" val="558467712"/>
                    </a:ext>
                  </a:extLst>
                </a:gridCol>
                <a:gridCol w="623361">
                  <a:extLst>
                    <a:ext uri="{9D8B030D-6E8A-4147-A177-3AD203B41FA5}">
                      <a16:colId xmlns:a16="http://schemas.microsoft.com/office/drawing/2014/main" val="1545745406"/>
                    </a:ext>
                  </a:extLst>
                </a:gridCol>
                <a:gridCol w="583457">
                  <a:extLst>
                    <a:ext uri="{9D8B030D-6E8A-4147-A177-3AD203B41FA5}">
                      <a16:colId xmlns:a16="http://schemas.microsoft.com/office/drawing/2014/main" val="3510807878"/>
                    </a:ext>
                  </a:extLst>
                </a:gridCol>
                <a:gridCol w="499038">
                  <a:extLst>
                    <a:ext uri="{9D8B030D-6E8A-4147-A177-3AD203B41FA5}">
                      <a16:colId xmlns:a16="http://schemas.microsoft.com/office/drawing/2014/main" val="968157556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761771181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2606152220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1616183363"/>
                    </a:ext>
                  </a:extLst>
                </a:gridCol>
                <a:gridCol w="533922">
                  <a:extLst>
                    <a:ext uri="{9D8B030D-6E8A-4147-A177-3AD203B41FA5}">
                      <a16:colId xmlns:a16="http://schemas.microsoft.com/office/drawing/2014/main" val="1996112651"/>
                    </a:ext>
                  </a:extLst>
                </a:gridCol>
                <a:gridCol w="728584">
                  <a:extLst>
                    <a:ext uri="{9D8B030D-6E8A-4147-A177-3AD203B41FA5}">
                      <a16:colId xmlns:a16="http://schemas.microsoft.com/office/drawing/2014/main" val="2832274901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1524292460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125741573"/>
                    </a:ext>
                  </a:extLst>
                </a:gridCol>
                <a:gridCol w="631254">
                  <a:extLst>
                    <a:ext uri="{9D8B030D-6E8A-4147-A177-3AD203B41FA5}">
                      <a16:colId xmlns:a16="http://schemas.microsoft.com/office/drawing/2014/main" val="930209977"/>
                    </a:ext>
                  </a:extLst>
                </a:gridCol>
              </a:tblGrid>
              <a:tr h="370840">
                <a:tc gridSpan="18">
                  <a:txBody>
                    <a:bodyPr/>
                    <a:lstStyle/>
                    <a:p>
                      <a:pPr algn="ctr"/>
                      <a:r>
                        <a:rPr lang="en-US" dirty="0"/>
                        <a:t>EYFS Profile Data 2021/22, </a:t>
                      </a:r>
                      <a:r>
                        <a:rPr lang="en-US" baseline="0" dirty="0"/>
                        <a:t>2022/23, 2023/24, 2024/25, 2025/26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75884371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US" sz="1200" i="1" dirty="0"/>
                        <a:t>Prime Areas of Learning</a:t>
                      </a:r>
                      <a:endParaRPr lang="en-GB" sz="12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Specific</a:t>
                      </a:r>
                      <a:r>
                        <a:rPr lang="en-US" sz="1200" i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Areas of Learning</a:t>
                      </a:r>
                      <a:endParaRPr lang="en-GB" sz="12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9346222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endParaRPr lang="en-GB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Communication and Language</a:t>
                      </a:r>
                      <a:endParaRPr lang="en-GB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Personal, Social</a:t>
                      </a:r>
                      <a:r>
                        <a:rPr lang="en-US" sz="1000" baseline="0" dirty="0"/>
                        <a:t> and Emotional Development</a:t>
                      </a:r>
                      <a:endParaRPr lang="en-GB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Development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Literacy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Maths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Understanding the World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Expressive Arts and Design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297743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LAU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GMS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FMS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WR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NP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PP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PCC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NW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CM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498637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Listen/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Attention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U/standing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Speaking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Self-</a:t>
                      </a:r>
                      <a:r>
                        <a:rPr lang="en-US" sz="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Reg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Managing</a:t>
                      </a:r>
                      <a:r>
                        <a:rPr lang="en-US" sz="8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Self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Building R/Ships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Gross Motor Skills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Fine Motor Skills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Comp.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Word Reading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Writing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Number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Number</a:t>
                      </a:r>
                      <a:r>
                        <a:rPr lang="en-US" sz="800" baseline="0" dirty="0"/>
                        <a:t> Patterns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Past + Present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People / Culture / Communities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Natural World 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Creating Materials</a:t>
                      </a:r>
                      <a:endParaRPr lang="en-GB" sz="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800" dirty="0"/>
                        <a:t>Being Imaginative</a:t>
                      </a:r>
                      <a:endParaRPr lang="en-GB" sz="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13531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21/22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78%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82%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80%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89%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56%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58%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62%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71%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69%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76%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5320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22/23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68%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64%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68%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84%</a:t>
                      </a:r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82%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69%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52%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52%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50%</a:t>
                      </a:r>
                      <a:endParaRPr lang="en-GB" sz="11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50%</a:t>
                      </a:r>
                      <a:endParaRPr lang="en-GB" sz="11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59%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59%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8698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23/24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76%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76%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89%</a:t>
                      </a:r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80%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67%</a:t>
                      </a:r>
                      <a:endParaRPr lang="en-GB" sz="11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69%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73%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05862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24/25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71%</a:t>
                      </a:r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60%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66%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63%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69%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69%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51%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51%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51%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51%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51%</a:t>
                      </a:r>
                      <a:endParaRPr lang="en-GB" sz="11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5854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100" dirty="0"/>
                        <a:t>25/26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58%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60%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62%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67%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67%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69%</a:t>
                      </a:r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67%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51%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44%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tx1"/>
                          </a:solidFill>
                        </a:rPr>
                        <a:t>49%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58%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58%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58%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56%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56%</a:t>
                      </a:r>
                      <a:endParaRPr lang="en-GB" sz="11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750119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1667" y="4552652"/>
            <a:ext cx="111972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Notes: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Green highlights</a:t>
            </a:r>
            <a:r>
              <a:rPr kumimoji="0" lang="en-US" sz="1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the areas of highest % achieving ELG, blue highlights the areas of lowest % achieving ELG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2021/</a:t>
            </a:r>
            <a:r>
              <a:rPr kumimoji="0" lang="en-US" sz="1600" b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22: </a:t>
            </a:r>
            <a:r>
              <a:rPr kumimoji="0" lang="en-US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53% (24/45 ) at Good Level of Development – working at the expected level in the Prime and Specific Areas of Learning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defRPr/>
            </a:pPr>
            <a:r>
              <a:rPr kumimoji="0" lang="en-US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2022/23: </a:t>
            </a:r>
            <a:r>
              <a:rPr kumimoji="0" lang="en-US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48% (21/42 ) at Good Level of Development </a:t>
            </a:r>
            <a:r>
              <a:rPr lang="en-US" sz="1600" dirty="0">
                <a:solidFill>
                  <a:prstClr val="black"/>
                </a:solidFill>
              </a:rPr>
              <a:t>- working at the expected level in the Prime and Specific Areas of Learning</a:t>
            </a:r>
          </a:p>
          <a:p>
            <a:pPr>
              <a:defRPr/>
            </a:pPr>
            <a:r>
              <a:rPr lang="en-US" sz="1600" dirty="0">
                <a:solidFill>
                  <a:prstClr val="black"/>
                </a:solidFill>
              </a:rPr>
              <a:t>2023/24 : 56% (24/43 ) at Good Level of Development – working at the expected level in the Prime and Specific Areas of Learning</a:t>
            </a:r>
          </a:p>
          <a:p>
            <a:pPr>
              <a:defRPr/>
            </a:pPr>
            <a:r>
              <a:rPr lang="en-US" sz="1600" dirty="0">
                <a:solidFill>
                  <a:prstClr val="black"/>
                </a:solidFill>
              </a:rPr>
              <a:t>2024/25:  49%  (17/35) at Good Level of Development – working at the expected level in the Prime and Specific Areas of Learning</a:t>
            </a:r>
          </a:p>
          <a:p>
            <a:pPr>
              <a:defRPr/>
            </a:pPr>
            <a:r>
              <a:rPr lang="en-US" sz="1600" dirty="0">
                <a:solidFill>
                  <a:prstClr val="black"/>
                </a:solidFill>
              </a:rPr>
              <a:t>2025/26:  44% (20/45) at Good Level of Development – working at the expected level in the Prime and Specific Areas of Learning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1163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3826" y="374073"/>
            <a:ext cx="10698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Year 1 and Year 2 Phonics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62033" y="1235055"/>
          <a:ext cx="11316700" cy="4102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9128">
                  <a:extLst>
                    <a:ext uri="{9D8B030D-6E8A-4147-A177-3AD203B41FA5}">
                      <a16:colId xmlns:a16="http://schemas.microsoft.com/office/drawing/2014/main" val="2847717089"/>
                    </a:ext>
                  </a:extLst>
                </a:gridCol>
                <a:gridCol w="4746521">
                  <a:extLst>
                    <a:ext uri="{9D8B030D-6E8A-4147-A177-3AD203B41FA5}">
                      <a16:colId xmlns:a16="http://schemas.microsoft.com/office/drawing/2014/main" val="1765412322"/>
                    </a:ext>
                  </a:extLst>
                </a:gridCol>
                <a:gridCol w="5461051">
                  <a:extLst>
                    <a:ext uri="{9D8B030D-6E8A-4147-A177-3AD203B41FA5}">
                      <a16:colId xmlns:a16="http://schemas.microsoft.com/office/drawing/2014/main" val="4116356404"/>
                    </a:ext>
                  </a:extLst>
                </a:gridCol>
              </a:tblGrid>
              <a:tr h="7101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Year 1 Pass Rate</a:t>
                      </a:r>
                    </a:p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(based on a 32/40 pass mark)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Year 2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</a:rPr>
                        <a:t> Pass Rate</a:t>
                      </a:r>
                    </a:p>
                    <a:p>
                      <a:r>
                        <a:rPr lang="en-GB" baseline="0" dirty="0">
                          <a:solidFill>
                            <a:schemeClr val="tx1"/>
                          </a:solidFill>
                        </a:rPr>
                        <a:t>(Retakes as they scored below 32 in Year 1 test)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0391531"/>
                  </a:ext>
                </a:extLst>
              </a:tr>
              <a:tr h="551617">
                <a:tc>
                  <a:txBody>
                    <a:bodyPr/>
                    <a:lstStyle/>
                    <a:p>
                      <a:r>
                        <a:rPr lang="en-US" dirty="0"/>
                        <a:t>2021/22</a:t>
                      </a:r>
                      <a:r>
                        <a:rPr lang="en-US" baseline="0" dirty="0"/>
                        <a:t>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57% (26/45)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33% (5/15)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3727453"/>
                  </a:ext>
                </a:extLst>
              </a:tr>
              <a:tr h="551617">
                <a:tc>
                  <a:txBody>
                    <a:bodyPr/>
                    <a:lstStyle/>
                    <a:p>
                      <a:r>
                        <a:rPr lang="en-US" dirty="0"/>
                        <a:t>2022/23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77% (34/44)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19% (4/21)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822800"/>
                  </a:ext>
                </a:extLst>
              </a:tr>
              <a:tr h="551617">
                <a:tc>
                  <a:txBody>
                    <a:bodyPr/>
                    <a:lstStyle/>
                    <a:p>
                      <a:r>
                        <a:rPr lang="en-US" dirty="0"/>
                        <a:t>2023/24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73% (36/49) (80% without DSP)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50% (6/12)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6976709"/>
                  </a:ext>
                </a:extLst>
              </a:tr>
              <a:tr h="551617">
                <a:tc>
                  <a:txBody>
                    <a:bodyPr/>
                    <a:lstStyle/>
                    <a:p>
                      <a:r>
                        <a:rPr lang="en-US" dirty="0"/>
                        <a:t>2024/25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70% (32/46) (71% without DSP)</a:t>
                      </a:r>
                    </a:p>
                    <a:p>
                      <a:r>
                        <a:rPr lang="en-US" dirty="0"/>
                        <a:t>                       (73% without DSP and disapplied)</a:t>
                      </a:r>
                    </a:p>
                    <a:p>
                      <a:r>
                        <a:rPr lang="en-US" dirty="0"/>
                        <a:t>                       (91% without SEND and DSP)</a:t>
                      </a:r>
                    </a:p>
                    <a:p>
                      <a:endParaRPr lang="en-GB" sz="12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29% (4/14) (44% without DSP)</a:t>
                      </a:r>
                    </a:p>
                    <a:p>
                      <a:r>
                        <a:rPr lang="en-US" dirty="0"/>
                        <a:t>                     (100% without SEND and DSP)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6641867"/>
                  </a:ext>
                </a:extLst>
              </a:tr>
              <a:tr h="551617">
                <a:tc>
                  <a:txBody>
                    <a:bodyPr/>
                    <a:lstStyle/>
                    <a:p>
                      <a:r>
                        <a:rPr lang="en-US" dirty="0"/>
                        <a:t>2025/26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49% (18/37) (50% without disapplied)</a:t>
                      </a:r>
                    </a:p>
                    <a:p>
                      <a:r>
                        <a:rPr lang="en-US" sz="1800" dirty="0"/>
                        <a:t>                       (55% without SEND and disapplied)</a:t>
                      </a:r>
                      <a:endParaRPr lang="en-GB" sz="18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18% (2/11) (20% without disapplied)</a:t>
                      </a:r>
                    </a:p>
                    <a:p>
                      <a:r>
                        <a:rPr lang="en-US" dirty="0"/>
                        <a:t>                     (33% without SEND and disapplied)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00418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2132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23334" y="810915"/>
          <a:ext cx="10930466" cy="3219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215">
                  <a:extLst>
                    <a:ext uri="{9D8B030D-6E8A-4147-A177-3AD203B41FA5}">
                      <a16:colId xmlns:a16="http://schemas.microsoft.com/office/drawing/2014/main" val="2290132487"/>
                    </a:ext>
                  </a:extLst>
                </a:gridCol>
                <a:gridCol w="1097457">
                  <a:extLst>
                    <a:ext uri="{9D8B030D-6E8A-4147-A177-3AD203B41FA5}">
                      <a16:colId xmlns:a16="http://schemas.microsoft.com/office/drawing/2014/main" val="3614343467"/>
                    </a:ext>
                  </a:extLst>
                </a:gridCol>
                <a:gridCol w="1466428">
                  <a:extLst>
                    <a:ext uri="{9D8B030D-6E8A-4147-A177-3AD203B41FA5}">
                      <a16:colId xmlns:a16="http://schemas.microsoft.com/office/drawing/2014/main" val="4110818066"/>
                    </a:ext>
                  </a:extLst>
                </a:gridCol>
                <a:gridCol w="1220447">
                  <a:extLst>
                    <a:ext uri="{9D8B030D-6E8A-4147-A177-3AD203B41FA5}">
                      <a16:colId xmlns:a16="http://schemas.microsoft.com/office/drawing/2014/main" val="1220987002"/>
                    </a:ext>
                  </a:extLst>
                </a:gridCol>
                <a:gridCol w="1523193">
                  <a:extLst>
                    <a:ext uri="{9D8B030D-6E8A-4147-A177-3AD203B41FA5}">
                      <a16:colId xmlns:a16="http://schemas.microsoft.com/office/drawing/2014/main" val="3459322628"/>
                    </a:ext>
                  </a:extLst>
                </a:gridCol>
                <a:gridCol w="1690363">
                  <a:extLst>
                    <a:ext uri="{9D8B030D-6E8A-4147-A177-3AD203B41FA5}">
                      <a16:colId xmlns:a16="http://schemas.microsoft.com/office/drawing/2014/main" val="415851839"/>
                    </a:ext>
                  </a:extLst>
                </a:gridCol>
                <a:gridCol w="1690363">
                  <a:extLst>
                    <a:ext uri="{9D8B030D-6E8A-4147-A177-3AD203B41FA5}">
                      <a16:colId xmlns:a16="http://schemas.microsoft.com/office/drawing/2014/main" val="2087380235"/>
                    </a:ext>
                  </a:extLst>
                </a:gridCol>
              </a:tblGrid>
              <a:tr h="764452">
                <a:tc>
                  <a:txBody>
                    <a:bodyPr/>
                    <a:lstStyle/>
                    <a:p>
                      <a:endParaRPr lang="en-GB" sz="105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2023/24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 DSP 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2023/24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Without DSP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2024/25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 DSP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2024/25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Without DSP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2025/26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 DSP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2025/26</a:t>
                      </a:r>
                    </a:p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Without DSP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965692"/>
                  </a:ext>
                </a:extLst>
              </a:tr>
              <a:tr h="1227383">
                <a:tc>
                  <a:txBody>
                    <a:bodyPr/>
                    <a:lstStyle/>
                    <a:p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%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</a:rPr>
                        <a:t> / number of pupils achieving ‘full’ marks (25/25)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13% (6/47)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13% (6/45)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20% (9/44)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22% (9/41)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24% (11/46)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25% (11/44)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3875132"/>
                  </a:ext>
                </a:extLst>
              </a:tr>
              <a:tr h="1227383">
                <a:tc>
                  <a:txBody>
                    <a:bodyPr/>
                    <a:lstStyle/>
                    <a:p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% / number of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</a:rPr>
                        <a:t> pupils achieving score of 20 or more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60% (28/47)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62% (28/45)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50% (22/44)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54% (22/41)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63% (29/46)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66% (29/44)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8802477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40822" y="307571"/>
            <a:ext cx="4630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4 Multiplication Times Table Check Results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9585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966269"/>
              </p:ext>
            </p:extLst>
          </p:nvPr>
        </p:nvGraphicFramePr>
        <p:xfrm>
          <a:off x="211667" y="153943"/>
          <a:ext cx="11768666" cy="6618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4800">
                  <a:extLst>
                    <a:ext uri="{9D8B030D-6E8A-4147-A177-3AD203B41FA5}">
                      <a16:colId xmlns:a16="http://schemas.microsoft.com/office/drawing/2014/main" val="1249985747"/>
                    </a:ext>
                  </a:extLst>
                </a:gridCol>
                <a:gridCol w="2836333">
                  <a:extLst>
                    <a:ext uri="{9D8B030D-6E8A-4147-A177-3AD203B41FA5}">
                      <a16:colId xmlns:a16="http://schemas.microsoft.com/office/drawing/2014/main" val="3564921716"/>
                    </a:ext>
                  </a:extLst>
                </a:gridCol>
                <a:gridCol w="2802467">
                  <a:extLst>
                    <a:ext uri="{9D8B030D-6E8A-4147-A177-3AD203B41FA5}">
                      <a16:colId xmlns:a16="http://schemas.microsoft.com/office/drawing/2014/main" val="4282982507"/>
                    </a:ext>
                  </a:extLst>
                </a:gridCol>
                <a:gridCol w="2785533">
                  <a:extLst>
                    <a:ext uri="{9D8B030D-6E8A-4147-A177-3AD203B41FA5}">
                      <a16:colId xmlns:a16="http://schemas.microsoft.com/office/drawing/2014/main" val="1771734636"/>
                    </a:ext>
                  </a:extLst>
                </a:gridCol>
                <a:gridCol w="1769533">
                  <a:extLst>
                    <a:ext uri="{9D8B030D-6E8A-4147-A177-3AD203B41FA5}">
                      <a16:colId xmlns:a16="http://schemas.microsoft.com/office/drawing/2014/main" val="630511167"/>
                    </a:ext>
                  </a:extLst>
                </a:gridCol>
              </a:tblGrid>
              <a:tr h="404857">
                <a:tc>
                  <a:txBody>
                    <a:bodyPr/>
                    <a:lstStyle/>
                    <a:p>
                      <a:r>
                        <a:rPr lang="en-US" sz="1400" dirty="0"/>
                        <a:t>YEAR 6 S.A.T.S.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Reading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Writing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Maths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Combined (RWM)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6323137"/>
                  </a:ext>
                </a:extLst>
              </a:tr>
              <a:tr h="525144">
                <a:tc>
                  <a:txBody>
                    <a:bodyPr/>
                    <a:lstStyle/>
                    <a:p>
                      <a:r>
                        <a:rPr lang="en-US" sz="1050" i="0" dirty="0"/>
                        <a:t>SATS Summer 22</a:t>
                      </a:r>
                      <a:endParaRPr lang="en-GB" sz="105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i="0" dirty="0"/>
                        <a:t>86% </a:t>
                      </a:r>
                    </a:p>
                    <a:p>
                      <a:r>
                        <a:rPr lang="en-US" sz="1050" i="0" dirty="0"/>
                        <a:t>(GD 45%)</a:t>
                      </a:r>
                      <a:endParaRPr lang="en-GB" sz="105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i="0" dirty="0"/>
                        <a:t>50%</a:t>
                      </a:r>
                      <a:endParaRPr lang="en-GB" sz="105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i="0" dirty="0"/>
                        <a:t>71%</a:t>
                      </a:r>
                    </a:p>
                    <a:p>
                      <a:r>
                        <a:rPr lang="en-US" sz="1050" i="0" dirty="0"/>
                        <a:t>(GD 21%)</a:t>
                      </a:r>
                      <a:endParaRPr lang="en-GB" sz="105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i="0" dirty="0"/>
                        <a:t>47%</a:t>
                      </a:r>
                      <a:endParaRPr lang="en-GB" sz="105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6825494"/>
                  </a:ext>
                </a:extLst>
              </a:tr>
              <a:tr h="834696">
                <a:tc>
                  <a:txBody>
                    <a:bodyPr/>
                    <a:lstStyle/>
                    <a:p>
                      <a:r>
                        <a:rPr lang="en-US" sz="1050" dirty="0"/>
                        <a:t>SATS Summer 23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69%</a:t>
                      </a:r>
                    </a:p>
                    <a:p>
                      <a:r>
                        <a:rPr lang="en-US" sz="1050" dirty="0"/>
                        <a:t>(GD 15%)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79%</a:t>
                      </a:r>
                    </a:p>
                    <a:p>
                      <a:r>
                        <a:rPr lang="en-US" sz="1050" dirty="0"/>
                        <a:t>(Without DSP)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69%</a:t>
                      </a:r>
                    </a:p>
                    <a:p>
                      <a:r>
                        <a:rPr lang="en-US" sz="1050" dirty="0"/>
                        <a:t>(GD 2%)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76%</a:t>
                      </a:r>
                    </a:p>
                    <a:p>
                      <a:r>
                        <a:rPr lang="en-US" sz="1050" dirty="0"/>
                        <a:t>(Without DSP)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77%</a:t>
                      </a:r>
                    </a:p>
                    <a:p>
                      <a:r>
                        <a:rPr lang="en-US" sz="1050" dirty="0"/>
                        <a:t>(GD 17%)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86%</a:t>
                      </a:r>
                    </a:p>
                    <a:p>
                      <a:r>
                        <a:rPr lang="en-US" sz="1050" dirty="0"/>
                        <a:t>(Without DSP)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60%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1251937"/>
                  </a:ext>
                </a:extLst>
              </a:tr>
              <a:tr h="1284148">
                <a:tc>
                  <a:txBody>
                    <a:bodyPr/>
                    <a:lstStyle/>
                    <a:p>
                      <a:r>
                        <a:rPr lang="en-US" sz="1050" dirty="0"/>
                        <a:t>SATS Summer 24</a:t>
                      </a:r>
                    </a:p>
                    <a:p>
                      <a:r>
                        <a:rPr lang="en-US" sz="1050" dirty="0"/>
                        <a:t>(1 child was disapplied)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68% (National = 74%)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73%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80%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76% pupils who have been with us since Year 2</a:t>
                      </a:r>
                    </a:p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66% (National = 72%)</a:t>
                      </a:r>
                    </a:p>
                    <a:p>
                      <a:r>
                        <a:rPr lang="en-US" sz="1050" dirty="0"/>
                        <a:t>(GD 4%)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71%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78%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76% pupils who have been with us since Year 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66% (National = 73%)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71%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78%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74% pupils who have been with us since Year 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52% (National = 61%)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1138231"/>
                  </a:ext>
                </a:extLst>
              </a:tr>
              <a:tr h="1318523">
                <a:tc>
                  <a:txBody>
                    <a:bodyPr/>
                    <a:lstStyle/>
                    <a:p>
                      <a:r>
                        <a:rPr lang="en-US" sz="1050" dirty="0"/>
                        <a:t>SATS Summer 25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64% (National = 75%)</a:t>
                      </a:r>
                    </a:p>
                    <a:p>
                      <a:r>
                        <a:rPr lang="en-US" sz="1050" dirty="0"/>
                        <a:t>(GD 15%) 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67%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88%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77% pupils who have been with us since Year 2</a:t>
                      </a: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70% (National = 72%)</a:t>
                      </a:r>
                    </a:p>
                    <a:p>
                      <a:r>
                        <a:rPr lang="en-US" sz="1050" dirty="0"/>
                        <a:t>(GD 2%)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73%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97%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85% pupils who have been with us since Year 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60% (National = 74%)</a:t>
                      </a:r>
                    </a:p>
                    <a:p>
                      <a:r>
                        <a:rPr lang="en-US" sz="1050" dirty="0"/>
                        <a:t>(GD 15%)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62%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82% Without DSP and SEND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72% pupils who have been with us since Year 2</a:t>
                      </a:r>
                    </a:p>
                    <a:p>
                      <a:endParaRPr lang="en-US" sz="1050" dirty="0"/>
                    </a:p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49% (National = 62%)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3904"/>
                  </a:ext>
                </a:extLst>
              </a:tr>
              <a:tr h="1733600">
                <a:tc>
                  <a:txBody>
                    <a:bodyPr/>
                    <a:lstStyle/>
                    <a:p>
                      <a:r>
                        <a:rPr lang="en-US" sz="1050" dirty="0"/>
                        <a:t>SATS Summer 26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63% (National = 75%)</a:t>
                      </a:r>
                    </a:p>
                    <a:p>
                      <a:r>
                        <a:rPr lang="en-US" sz="1050" dirty="0"/>
                        <a:t>(GD 22%)</a:t>
                      </a:r>
                    </a:p>
                    <a:p>
                      <a:endParaRPr lang="en-US" sz="1050" dirty="0">
                        <a:highlight>
                          <a:srgbClr val="FFFF00"/>
                        </a:highlight>
                      </a:endParaRPr>
                    </a:p>
                    <a:p>
                      <a:r>
                        <a:rPr lang="en-US" sz="1050" dirty="0"/>
                        <a:t>63% Without DSP</a:t>
                      </a:r>
                    </a:p>
                    <a:p>
                      <a:endParaRPr lang="en-US" sz="1050" dirty="0">
                        <a:highlight>
                          <a:srgbClr val="FFFF00"/>
                        </a:highlight>
                      </a:endParaRPr>
                    </a:p>
                    <a:p>
                      <a:r>
                        <a:rPr lang="en-US" sz="1050" dirty="0"/>
                        <a:t>81% Without DSP and SEND</a:t>
                      </a:r>
                    </a:p>
                    <a:p>
                      <a:endParaRPr lang="en-US" sz="1050" dirty="0">
                        <a:highlight>
                          <a:srgbClr val="FFFF00"/>
                        </a:highlight>
                      </a:endParaRPr>
                    </a:p>
                    <a:p>
                      <a:r>
                        <a:rPr lang="en-US" sz="1050" dirty="0"/>
                        <a:t>75% pupils who have been with us since Year 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57% (National = 73%)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59%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74% Without DSP and SEND</a:t>
                      </a:r>
                    </a:p>
                    <a:p>
                      <a:endParaRPr lang="en-US" sz="105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58% pupils who have been with us since Year 2</a:t>
                      </a:r>
                      <a:endParaRPr lang="en-GB" sz="1050" dirty="0"/>
                    </a:p>
                    <a:p>
                      <a:endParaRPr lang="en-US" sz="1050" dirty="0"/>
                    </a:p>
                    <a:p>
                      <a:endParaRPr lang="en-US" sz="1050" dirty="0"/>
                    </a:p>
                    <a:p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67% (National = 74%)</a:t>
                      </a:r>
                    </a:p>
                    <a:p>
                      <a:r>
                        <a:rPr lang="en-US" sz="1050" dirty="0"/>
                        <a:t>(GD 15%)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67% Without DSP</a:t>
                      </a:r>
                    </a:p>
                    <a:p>
                      <a:endParaRPr lang="en-US" sz="1050" dirty="0"/>
                    </a:p>
                    <a:p>
                      <a:r>
                        <a:rPr lang="en-US" sz="1050" dirty="0"/>
                        <a:t>86% Without DSP and SEND</a:t>
                      </a:r>
                    </a:p>
                    <a:p>
                      <a:endParaRPr lang="en-US" sz="1050" dirty="0">
                        <a:highlight>
                          <a:srgbClr val="FFFF00"/>
                        </a:highlight>
                      </a:endParaRPr>
                    </a:p>
                    <a:p>
                      <a:r>
                        <a:rPr lang="en-US" sz="1050" dirty="0"/>
                        <a:t>85% pupils who have been with us since Year 2</a:t>
                      </a:r>
                      <a:endParaRPr lang="en-GB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46% (National = 63%)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64567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4646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1107</Words>
  <Application>Microsoft Office PowerPoint</Application>
  <PresentationFormat>Widescreen</PresentationFormat>
  <Paragraphs>305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</dc:creator>
  <cp:lastModifiedBy>James Canham</cp:lastModifiedBy>
  <cp:revision>4</cp:revision>
  <dcterms:created xsi:type="dcterms:W3CDTF">2026-08-28T13:37:38Z</dcterms:created>
  <dcterms:modified xsi:type="dcterms:W3CDTF">2026-09-02T08:40:18Z</dcterms:modified>
</cp:coreProperties>
</file>